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aleway"/>
      <p:regular r:id="rId27"/>
      <p:bold r:id="rId28"/>
      <p:italic r:id="rId29"/>
      <p:boldItalic r:id="rId30"/>
    </p:embeddedFont>
    <p:embeddedFont>
      <p:font typeface="Raleway ExtraBold"/>
      <p:bold r:id="rId31"/>
      <p:boldItalic r:id="rId32"/>
    </p:embeddedFont>
    <p:embeddedFont>
      <p:font typeface="Lato"/>
      <p:regular r:id="rId33"/>
      <p:bold r:id="rId34"/>
      <p:italic r:id="rId35"/>
      <p:boldItalic r:id="rId36"/>
    </p:embeddedFont>
    <p:embeddedFont>
      <p:font typeface="Montserrat"/>
      <p:regular r:id="rId37"/>
      <p:bold r:id="rId38"/>
      <p:italic r:id="rId39"/>
      <p:boldItalic r:id="rId40"/>
    </p:embeddedFont>
    <p:embeddedFont>
      <p:font typeface="Raleway Light"/>
      <p:regular r:id="rId41"/>
      <p:bold r:id="rId42"/>
      <p:italic r:id="rId43"/>
      <p:boldItalic r:id="rId44"/>
    </p:embeddedFont>
    <p:embeddedFont>
      <p:font typeface="Helvetica Neue"/>
      <p:regular r:id="rId45"/>
      <p:bold r:id="rId46"/>
      <p:italic r:id="rId47"/>
      <p:boldItalic r:id="rId48"/>
    </p:embeddedFont>
    <p:embeddedFont>
      <p:font typeface="Helvetica Neue Light"/>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42" Type="http://schemas.openxmlformats.org/officeDocument/2006/relationships/font" Target="fonts/RalewayLight-bold.fntdata"/><Relationship Id="rId41" Type="http://schemas.openxmlformats.org/officeDocument/2006/relationships/font" Target="fonts/RalewayLight-regular.fntdata"/><Relationship Id="rId44" Type="http://schemas.openxmlformats.org/officeDocument/2006/relationships/font" Target="fonts/RalewayLight-boldItalic.fntdata"/><Relationship Id="rId43" Type="http://schemas.openxmlformats.org/officeDocument/2006/relationships/font" Target="fonts/RalewayLight-italic.fntdata"/><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schemas.openxmlformats.org/officeDocument/2006/relationships/font" Target="fonts/HelveticaNeueLigh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ExtraBold-bold.fntdata"/><Relationship Id="rId30" Type="http://schemas.openxmlformats.org/officeDocument/2006/relationships/font" Target="fonts/Raleway-boldItalic.fntdata"/><Relationship Id="rId33" Type="http://schemas.openxmlformats.org/officeDocument/2006/relationships/font" Target="fonts/Lato-regular.fntdata"/><Relationship Id="rId32" Type="http://schemas.openxmlformats.org/officeDocument/2006/relationships/font" Target="fonts/RalewayExtraBold-boldItalic.fntdata"/><Relationship Id="rId35" Type="http://schemas.openxmlformats.org/officeDocument/2006/relationships/font" Target="fonts/Lato-italic.fntdata"/><Relationship Id="rId34" Type="http://schemas.openxmlformats.org/officeDocument/2006/relationships/font" Target="fonts/Lato-bold.fntdata"/><Relationship Id="rId37" Type="http://schemas.openxmlformats.org/officeDocument/2006/relationships/font" Target="fonts/Montserrat-regular.fntdata"/><Relationship Id="rId36" Type="http://schemas.openxmlformats.org/officeDocument/2006/relationships/font" Target="fonts/Lato-boldItalic.fntdata"/><Relationship Id="rId39" Type="http://schemas.openxmlformats.org/officeDocument/2006/relationships/font" Target="fonts/Montserrat-italic.fntdata"/><Relationship Id="rId38" Type="http://schemas.openxmlformats.org/officeDocument/2006/relationships/font" Target="fonts/Montserrat-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bold.fntdata"/><Relationship Id="rId27" Type="http://schemas.openxmlformats.org/officeDocument/2006/relationships/font" Target="fonts/Raleway-regular.fntdata"/><Relationship Id="rId29" Type="http://schemas.openxmlformats.org/officeDocument/2006/relationships/font" Target="fonts/Raleway-italic.fntdata"/><Relationship Id="rId51" Type="http://schemas.openxmlformats.org/officeDocument/2006/relationships/font" Target="fonts/HelveticaNeueLight-italic.fntdata"/><Relationship Id="rId50" Type="http://schemas.openxmlformats.org/officeDocument/2006/relationships/font" Target="fonts/HelveticaNeueLight-bold.fntdata"/><Relationship Id="rId52" Type="http://schemas.openxmlformats.org/officeDocument/2006/relationships/font" Target="fonts/HelveticaNeue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b58ce79f24_2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b58ce79f24_2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b5acf1280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b5acf1280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b58ce79f24_2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b58ce79f24_2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bfcadc9f7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bfcadc9f7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bfcadc9f7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bfcadc9f7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6ac3586c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6ac3586c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6ac3586c5f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6ac3586c5f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b33c62fb0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b33c62fb0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6c05b227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6c05b227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6ac3586c5f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6ac3586c5f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6abb5ccf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6abb5ccf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58ce79f24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58ce79f24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b58ce79f24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b58ce79f24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b58ce79f24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b58ce79f24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bfd43054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bfd43054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58ce79f24_2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b58ce79f24_2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b58ce79f24_2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b58ce79f24_2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b33c62fb0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b33c62fb0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2"/>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11"/>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82" name="Shape 82"/>
        <p:cNvGrpSpPr/>
        <p:nvPr/>
      </p:nvGrpSpPr>
      <p:grpSpPr>
        <a:xfrm>
          <a:off x="0" y="0"/>
          <a:ext cx="0" cy="0"/>
          <a:chOff x="0" y="0"/>
          <a:chExt cx="0" cy="0"/>
        </a:xfrm>
      </p:grpSpPr>
      <p:sp>
        <p:nvSpPr>
          <p:cNvPr id="83" name="Google Shape;83;p13"/>
          <p:cNvSpPr/>
          <p:nvPr>
            <p:ph idx="2" type="pic"/>
          </p:nvPr>
        </p:nvSpPr>
        <p:spPr>
          <a:xfrm>
            <a:off x="4810125" y="357188"/>
            <a:ext cx="4300500" cy="4300500"/>
          </a:xfrm>
          <a:prstGeom prst="rect">
            <a:avLst/>
          </a:prstGeom>
          <a:noFill/>
          <a:ln>
            <a:noFill/>
          </a:ln>
        </p:spPr>
      </p:sp>
      <p:sp>
        <p:nvSpPr>
          <p:cNvPr id="84" name="Google Shape;84;p13"/>
          <p:cNvSpPr txBox="1"/>
          <p:nvPr>
            <p:ph type="title"/>
          </p:nvPr>
        </p:nvSpPr>
        <p:spPr>
          <a:xfrm>
            <a:off x="619125" y="357188"/>
            <a:ext cx="3833700" cy="2081100"/>
          </a:xfrm>
          <a:prstGeom prst="rect">
            <a:avLst/>
          </a:prstGeom>
          <a:noFill/>
          <a:ln>
            <a:noFill/>
          </a:ln>
        </p:spPr>
        <p:txBody>
          <a:bodyPr anchorCtr="0" anchor="b" bIns="19050" lIns="19050" spcFirstLastPara="1" rIns="19050" wrap="square" tIns="19050">
            <a:normAutofit/>
          </a:bodyPr>
          <a:lstStyle>
            <a:lvl1pPr lvl="0" rtl="0" algn="ctr">
              <a:lnSpc>
                <a:spcPct val="100000"/>
              </a:lnSpc>
              <a:spcBef>
                <a:spcPts val="0"/>
              </a:spcBef>
              <a:spcAft>
                <a:spcPts val="0"/>
              </a:spcAft>
              <a:buClr>
                <a:srgbClr val="000000"/>
              </a:buClr>
              <a:buSzPts val="3200"/>
              <a:buFont typeface="Helvetica Neue"/>
              <a:buNone/>
              <a:defRPr sz="3200"/>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85" name="Google Shape;85;p13"/>
          <p:cNvSpPr txBox="1"/>
          <p:nvPr>
            <p:ph idx="1" type="body"/>
          </p:nvPr>
        </p:nvSpPr>
        <p:spPr>
          <a:xfrm>
            <a:off x="619125" y="2447925"/>
            <a:ext cx="3833700" cy="2148000"/>
          </a:xfrm>
          <a:prstGeom prst="rect">
            <a:avLst/>
          </a:prstGeom>
          <a:noFill/>
          <a:ln>
            <a:noFill/>
          </a:ln>
        </p:spPr>
        <p:txBody>
          <a:bodyPr anchorCtr="0" anchor="t" bIns="19050" lIns="19050" spcFirstLastPara="1" rIns="19050" wrap="square" tIns="19050">
            <a:normAutofit/>
          </a:bodyPr>
          <a:lstStyle>
            <a:lvl1pPr indent="-228600" lvl="0" marL="457200" rtl="0" algn="ctr">
              <a:lnSpc>
                <a:spcPct val="100000"/>
              </a:lnSpc>
              <a:spcBef>
                <a:spcPts val="0"/>
              </a:spcBef>
              <a:spcAft>
                <a:spcPts val="0"/>
              </a:spcAft>
              <a:buClr>
                <a:srgbClr val="000000"/>
              </a:buClr>
              <a:buSzPts val="2000"/>
              <a:buFont typeface="Helvetica Neue"/>
              <a:buNone/>
              <a:defRPr sz="2000"/>
            </a:lvl1pPr>
            <a:lvl2pPr indent="-228600" lvl="1" marL="914400" rtl="0" algn="ctr">
              <a:lnSpc>
                <a:spcPct val="100000"/>
              </a:lnSpc>
              <a:spcBef>
                <a:spcPts val="0"/>
              </a:spcBef>
              <a:spcAft>
                <a:spcPts val="0"/>
              </a:spcAft>
              <a:buClr>
                <a:srgbClr val="000000"/>
              </a:buClr>
              <a:buSzPts val="2000"/>
              <a:buFont typeface="Helvetica Neue"/>
              <a:buNone/>
              <a:defRPr sz="2000"/>
            </a:lvl2pPr>
            <a:lvl3pPr indent="-228600" lvl="2" marL="1371600" rtl="0" algn="ctr">
              <a:lnSpc>
                <a:spcPct val="100000"/>
              </a:lnSpc>
              <a:spcBef>
                <a:spcPts val="0"/>
              </a:spcBef>
              <a:spcAft>
                <a:spcPts val="0"/>
              </a:spcAft>
              <a:buClr>
                <a:srgbClr val="000000"/>
              </a:buClr>
              <a:buSzPts val="2000"/>
              <a:buFont typeface="Helvetica Neue"/>
              <a:buNone/>
              <a:defRPr sz="2000"/>
            </a:lvl3pPr>
            <a:lvl4pPr indent="-228600" lvl="3" marL="1828800" rtl="0" algn="ctr">
              <a:lnSpc>
                <a:spcPct val="100000"/>
              </a:lnSpc>
              <a:spcBef>
                <a:spcPts val="0"/>
              </a:spcBef>
              <a:spcAft>
                <a:spcPts val="0"/>
              </a:spcAft>
              <a:buClr>
                <a:srgbClr val="000000"/>
              </a:buClr>
              <a:buSzPts val="2000"/>
              <a:buFont typeface="Helvetica Neue"/>
              <a:buNone/>
              <a:defRPr sz="2000"/>
            </a:lvl4pPr>
            <a:lvl5pPr indent="-228600" lvl="4" marL="2286000" rtl="0" algn="ctr">
              <a:lnSpc>
                <a:spcPct val="100000"/>
              </a:lnSpc>
              <a:spcBef>
                <a:spcPts val="0"/>
              </a:spcBef>
              <a:spcAft>
                <a:spcPts val="0"/>
              </a:spcAft>
              <a:buClr>
                <a:srgbClr val="000000"/>
              </a:buClr>
              <a:buSzPts val="2000"/>
              <a:buFont typeface="Helvetica Neue"/>
              <a:buNone/>
              <a:defRPr sz="2000"/>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86" name="Google Shape;86;p13"/>
          <p:cNvSpPr txBox="1"/>
          <p:nvPr>
            <p:ph idx="12" type="sldNum"/>
          </p:nvPr>
        </p:nvSpPr>
        <p:spPr>
          <a:xfrm>
            <a:off x="4484637" y="4905375"/>
            <a:ext cx="170100" cy="177000"/>
          </a:xfrm>
          <a:prstGeom prst="rect">
            <a:avLst/>
          </a:prstGeom>
          <a:noFill/>
          <a:ln>
            <a:noFill/>
          </a:ln>
        </p:spPr>
        <p:txBody>
          <a:bodyPr anchorCtr="0" anchor="t" bIns="19050" lIns="19050" spcFirstLastPara="1" rIns="19050" wrap="square" tIns="19050">
            <a:sp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7" name="Shape 87"/>
        <p:cNvGrpSpPr/>
        <p:nvPr/>
      </p:nvGrpSpPr>
      <p:grpSpPr>
        <a:xfrm>
          <a:off x="0" y="0"/>
          <a:ext cx="0" cy="0"/>
          <a:chOff x="0" y="0"/>
          <a:chExt cx="0" cy="0"/>
        </a:xfrm>
      </p:grpSpPr>
      <p:sp>
        <p:nvSpPr>
          <p:cNvPr id="88" name="Google Shape;88;p14"/>
          <p:cNvSpPr txBox="1"/>
          <p:nvPr>
            <p:ph type="title"/>
          </p:nvPr>
        </p:nvSpPr>
        <p:spPr>
          <a:xfrm>
            <a:off x="543899" y="426456"/>
            <a:ext cx="8056200" cy="5733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1" i="0" sz="3600">
                <a:solidFill>
                  <a:schemeClr val="lt1"/>
                </a:solidFill>
                <a:latin typeface="Verdana"/>
                <a:ea typeface="Verdana"/>
                <a:cs typeface="Verdana"/>
                <a:sym typeface="Verdan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14"/>
          <p:cNvSpPr txBox="1"/>
          <p:nvPr>
            <p:ph idx="1" type="body"/>
          </p:nvPr>
        </p:nvSpPr>
        <p:spPr>
          <a:xfrm>
            <a:off x="1134658" y="1375855"/>
            <a:ext cx="6874800" cy="27222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300"/>
              <a:buNone/>
              <a:defRPr b="1" i="0" sz="1700">
                <a:solidFill>
                  <a:srgbClr val="221F1F"/>
                </a:solidFill>
                <a:latin typeface="Verdana"/>
                <a:ea typeface="Verdana"/>
                <a:cs typeface="Verdana"/>
                <a:sym typeface="Verdana"/>
              </a:defRPr>
            </a:lvl1pPr>
            <a:lvl2pPr indent="-228600" lvl="1" marL="914400" rtl="0" algn="l">
              <a:spcBef>
                <a:spcPts val="0"/>
              </a:spcBef>
              <a:spcAft>
                <a:spcPts val="0"/>
              </a:spcAft>
              <a:buSzPts val="1100"/>
              <a:buNone/>
              <a:defRPr/>
            </a:lvl2pPr>
            <a:lvl3pPr indent="-228600" lvl="2" marL="1371600" rtl="0" algn="l">
              <a:spcBef>
                <a:spcPts val="0"/>
              </a:spcBef>
              <a:spcAft>
                <a:spcPts val="0"/>
              </a:spcAft>
              <a:buSzPts val="1100"/>
              <a:buNone/>
              <a:defRPr/>
            </a:lvl3pPr>
            <a:lvl4pPr indent="-228600" lvl="3" marL="1828800" rtl="0" algn="l">
              <a:spcBef>
                <a:spcPts val="0"/>
              </a:spcBef>
              <a:spcAft>
                <a:spcPts val="0"/>
              </a:spcAft>
              <a:buSzPts val="1100"/>
              <a:buNone/>
              <a:defRPr/>
            </a:lvl4pPr>
            <a:lvl5pPr indent="-228600" lvl="4" marL="2286000" rtl="0" algn="l">
              <a:spcBef>
                <a:spcPts val="0"/>
              </a:spcBef>
              <a:spcAft>
                <a:spcPts val="0"/>
              </a:spcAft>
              <a:buSzPts val="1100"/>
              <a:buNone/>
              <a:defRPr/>
            </a:lvl5pPr>
            <a:lvl6pPr indent="-228600" lvl="5" marL="2743200" rtl="0" algn="l">
              <a:spcBef>
                <a:spcPts val="0"/>
              </a:spcBef>
              <a:spcAft>
                <a:spcPts val="0"/>
              </a:spcAft>
              <a:buSzPts val="1100"/>
              <a:buNone/>
              <a:defRPr/>
            </a:lvl6pPr>
            <a:lvl7pPr indent="-228600" lvl="6" marL="3200400" rtl="0" algn="l">
              <a:spcBef>
                <a:spcPts val="0"/>
              </a:spcBef>
              <a:spcAft>
                <a:spcPts val="0"/>
              </a:spcAft>
              <a:buSzPts val="1100"/>
              <a:buNone/>
              <a:defRPr/>
            </a:lvl7pPr>
            <a:lvl8pPr indent="-228600" lvl="7" marL="3657600" rtl="0" algn="l">
              <a:spcBef>
                <a:spcPts val="0"/>
              </a:spcBef>
              <a:spcAft>
                <a:spcPts val="0"/>
              </a:spcAft>
              <a:buSzPts val="1100"/>
              <a:buNone/>
              <a:defRPr/>
            </a:lvl8pPr>
            <a:lvl9pPr indent="-228600" lvl="8" marL="4114800" rtl="0" algn="l">
              <a:spcBef>
                <a:spcPts val="0"/>
              </a:spcBef>
              <a:spcAft>
                <a:spcPts val="0"/>
              </a:spcAft>
              <a:buSzPts val="1100"/>
              <a:buNone/>
              <a:defRPr/>
            </a:lvl9pPr>
          </a:lstStyle>
          <a:p/>
        </p:txBody>
      </p:sp>
      <p:sp>
        <p:nvSpPr>
          <p:cNvPr id="90" name="Google Shape;90;p14"/>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14"/>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14"/>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accen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3" name="Shape 93"/>
        <p:cNvGrpSpPr/>
        <p:nvPr/>
      </p:nvGrpSpPr>
      <p:grpSpPr>
        <a:xfrm>
          <a:off x="0" y="0"/>
          <a:ext cx="0" cy="0"/>
          <a:chOff x="0" y="0"/>
          <a:chExt cx="0" cy="0"/>
        </a:xfrm>
      </p:grpSpPr>
      <p:sp>
        <p:nvSpPr>
          <p:cNvPr id="94" name="Google Shape;94;p15"/>
          <p:cNvSpPr txBox="1"/>
          <p:nvPr>
            <p:ph type="title"/>
          </p:nvPr>
        </p:nvSpPr>
        <p:spPr>
          <a:xfrm>
            <a:off x="543899" y="426456"/>
            <a:ext cx="8056200" cy="5733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1" i="0" sz="3600">
                <a:solidFill>
                  <a:schemeClr val="lt1"/>
                </a:solidFill>
                <a:latin typeface="Verdana"/>
                <a:ea typeface="Verdana"/>
                <a:cs typeface="Verdana"/>
                <a:sym typeface="Verdan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5" name="Google Shape;95;p15"/>
          <p:cNvSpPr txBox="1"/>
          <p:nvPr>
            <p:ph idx="1" type="body"/>
          </p:nvPr>
        </p:nvSpPr>
        <p:spPr>
          <a:xfrm>
            <a:off x="1363141" y="1378773"/>
            <a:ext cx="3081000" cy="28716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300"/>
              <a:buNone/>
              <a:defRPr b="1" i="0" sz="1600">
                <a:solidFill>
                  <a:srgbClr val="221F1F"/>
                </a:solidFill>
                <a:latin typeface="Verdana"/>
                <a:ea typeface="Verdana"/>
                <a:cs typeface="Verdana"/>
                <a:sym typeface="Verdana"/>
              </a:defRPr>
            </a:lvl1pPr>
            <a:lvl2pPr indent="-228600" lvl="1" marL="914400" rtl="0" algn="l">
              <a:spcBef>
                <a:spcPts val="0"/>
              </a:spcBef>
              <a:spcAft>
                <a:spcPts val="0"/>
              </a:spcAft>
              <a:buSzPts val="1100"/>
              <a:buNone/>
              <a:defRPr/>
            </a:lvl2pPr>
            <a:lvl3pPr indent="-228600" lvl="2" marL="1371600" rtl="0" algn="l">
              <a:spcBef>
                <a:spcPts val="0"/>
              </a:spcBef>
              <a:spcAft>
                <a:spcPts val="0"/>
              </a:spcAft>
              <a:buSzPts val="1100"/>
              <a:buNone/>
              <a:defRPr/>
            </a:lvl3pPr>
            <a:lvl4pPr indent="-228600" lvl="3" marL="1828800" rtl="0" algn="l">
              <a:spcBef>
                <a:spcPts val="0"/>
              </a:spcBef>
              <a:spcAft>
                <a:spcPts val="0"/>
              </a:spcAft>
              <a:buSzPts val="1100"/>
              <a:buNone/>
              <a:defRPr/>
            </a:lvl4pPr>
            <a:lvl5pPr indent="-228600" lvl="4" marL="2286000" rtl="0" algn="l">
              <a:spcBef>
                <a:spcPts val="0"/>
              </a:spcBef>
              <a:spcAft>
                <a:spcPts val="0"/>
              </a:spcAft>
              <a:buSzPts val="1100"/>
              <a:buNone/>
              <a:defRPr/>
            </a:lvl5pPr>
            <a:lvl6pPr indent="-228600" lvl="5" marL="2743200" rtl="0" algn="l">
              <a:spcBef>
                <a:spcPts val="0"/>
              </a:spcBef>
              <a:spcAft>
                <a:spcPts val="0"/>
              </a:spcAft>
              <a:buSzPts val="1100"/>
              <a:buNone/>
              <a:defRPr/>
            </a:lvl6pPr>
            <a:lvl7pPr indent="-228600" lvl="6" marL="3200400" rtl="0" algn="l">
              <a:spcBef>
                <a:spcPts val="0"/>
              </a:spcBef>
              <a:spcAft>
                <a:spcPts val="0"/>
              </a:spcAft>
              <a:buSzPts val="1100"/>
              <a:buNone/>
              <a:defRPr/>
            </a:lvl7pPr>
            <a:lvl8pPr indent="-228600" lvl="7" marL="3657600" rtl="0" algn="l">
              <a:spcBef>
                <a:spcPts val="0"/>
              </a:spcBef>
              <a:spcAft>
                <a:spcPts val="0"/>
              </a:spcAft>
              <a:buSzPts val="1100"/>
              <a:buNone/>
              <a:defRPr/>
            </a:lvl8pPr>
            <a:lvl9pPr indent="-228600" lvl="8" marL="4114800" rtl="0" algn="l">
              <a:spcBef>
                <a:spcPts val="0"/>
              </a:spcBef>
              <a:spcAft>
                <a:spcPts val="0"/>
              </a:spcAft>
              <a:buSzPts val="1100"/>
              <a:buNone/>
              <a:defRPr/>
            </a:lvl9pPr>
          </a:lstStyle>
          <a:p/>
        </p:txBody>
      </p:sp>
      <p:sp>
        <p:nvSpPr>
          <p:cNvPr id="96" name="Google Shape;96;p15"/>
          <p:cNvSpPr txBox="1"/>
          <p:nvPr>
            <p:ph idx="2" type="body"/>
          </p:nvPr>
        </p:nvSpPr>
        <p:spPr>
          <a:xfrm>
            <a:off x="5350941" y="1378773"/>
            <a:ext cx="3058200" cy="28716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300"/>
              <a:buNone/>
              <a:defRPr b="1" i="0" sz="1600">
                <a:solidFill>
                  <a:srgbClr val="221F1F"/>
                </a:solidFill>
                <a:latin typeface="Verdana"/>
                <a:ea typeface="Verdana"/>
                <a:cs typeface="Verdana"/>
                <a:sym typeface="Verdana"/>
              </a:defRPr>
            </a:lvl1pPr>
            <a:lvl2pPr indent="-228600" lvl="1" marL="914400" rtl="0" algn="l">
              <a:spcBef>
                <a:spcPts val="0"/>
              </a:spcBef>
              <a:spcAft>
                <a:spcPts val="0"/>
              </a:spcAft>
              <a:buSzPts val="1100"/>
              <a:buNone/>
              <a:defRPr/>
            </a:lvl2pPr>
            <a:lvl3pPr indent="-228600" lvl="2" marL="1371600" rtl="0" algn="l">
              <a:spcBef>
                <a:spcPts val="0"/>
              </a:spcBef>
              <a:spcAft>
                <a:spcPts val="0"/>
              </a:spcAft>
              <a:buSzPts val="1100"/>
              <a:buNone/>
              <a:defRPr/>
            </a:lvl3pPr>
            <a:lvl4pPr indent="-228600" lvl="3" marL="1828800" rtl="0" algn="l">
              <a:spcBef>
                <a:spcPts val="0"/>
              </a:spcBef>
              <a:spcAft>
                <a:spcPts val="0"/>
              </a:spcAft>
              <a:buSzPts val="1100"/>
              <a:buNone/>
              <a:defRPr/>
            </a:lvl4pPr>
            <a:lvl5pPr indent="-228600" lvl="4" marL="2286000" rtl="0" algn="l">
              <a:spcBef>
                <a:spcPts val="0"/>
              </a:spcBef>
              <a:spcAft>
                <a:spcPts val="0"/>
              </a:spcAft>
              <a:buSzPts val="1100"/>
              <a:buNone/>
              <a:defRPr/>
            </a:lvl5pPr>
            <a:lvl6pPr indent="-228600" lvl="5" marL="2743200" rtl="0" algn="l">
              <a:spcBef>
                <a:spcPts val="0"/>
              </a:spcBef>
              <a:spcAft>
                <a:spcPts val="0"/>
              </a:spcAft>
              <a:buSzPts val="1100"/>
              <a:buNone/>
              <a:defRPr/>
            </a:lvl6pPr>
            <a:lvl7pPr indent="-228600" lvl="6" marL="3200400" rtl="0" algn="l">
              <a:spcBef>
                <a:spcPts val="0"/>
              </a:spcBef>
              <a:spcAft>
                <a:spcPts val="0"/>
              </a:spcAft>
              <a:buSzPts val="1100"/>
              <a:buNone/>
              <a:defRPr/>
            </a:lvl7pPr>
            <a:lvl8pPr indent="-228600" lvl="7" marL="3657600" rtl="0" algn="l">
              <a:spcBef>
                <a:spcPts val="0"/>
              </a:spcBef>
              <a:spcAft>
                <a:spcPts val="0"/>
              </a:spcAft>
              <a:buSzPts val="1100"/>
              <a:buNone/>
              <a:defRPr/>
            </a:lvl8pPr>
            <a:lvl9pPr indent="-228600" lvl="8" marL="4114800" rtl="0" algn="l">
              <a:spcBef>
                <a:spcPts val="0"/>
              </a:spcBef>
              <a:spcAft>
                <a:spcPts val="0"/>
              </a:spcAft>
              <a:buSzPts val="1100"/>
              <a:buNone/>
              <a:defRPr/>
            </a:lvl9pPr>
          </a:lstStyle>
          <a:p/>
        </p:txBody>
      </p:sp>
      <p:sp>
        <p:nvSpPr>
          <p:cNvPr id="97" name="Google Shape;97;p15"/>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15"/>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15"/>
          <p:cNvSpPr txBox="1"/>
          <p:nvPr>
            <p:ph idx="12" type="sldNum"/>
          </p:nvPr>
        </p:nvSpPr>
        <p:spPr>
          <a:xfrm>
            <a:off x="6583680" y="4783455"/>
            <a:ext cx="21030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accen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3"/>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 name="Google Shape;19;p3"/>
          <p:cNvGrpSpPr/>
          <p:nvPr/>
        </p:nvGrpSpPr>
        <p:grpSpPr>
          <a:xfrm>
            <a:off x="83039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 name="Google Shape;22;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3" name="Google Shape;23;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4" name="Google Shape;24;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5" name="Shape 25"/>
        <p:cNvGrpSpPr/>
        <p:nvPr/>
      </p:nvGrpSpPr>
      <p:grpSpPr>
        <a:xfrm>
          <a:off x="0" y="0"/>
          <a:ext cx="0" cy="0"/>
          <a:chOff x="0" y="0"/>
          <a:chExt cx="0" cy="0"/>
        </a:xfrm>
      </p:grpSpPr>
      <p:sp>
        <p:nvSpPr>
          <p:cNvPr id="26" name="Google Shape;26;p4"/>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 name="Google Shape;27;p4"/>
          <p:cNvGrpSpPr/>
          <p:nvPr/>
        </p:nvGrpSpPr>
        <p:grpSpPr>
          <a:xfrm>
            <a:off x="830392" y="1191256"/>
            <a:ext cx="745763" cy="45826"/>
            <a:chOff x="4580561" y="2589004"/>
            <a:chExt cx="1064464" cy="25200"/>
          </a:xfrm>
        </p:grpSpPr>
        <p:sp>
          <p:nvSpPr>
            <p:cNvPr id="28" name="Google Shape;28;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 name="Google Shape;30;p4"/>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31" name="Google Shape;31;p4"/>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2" name="Google Shape;32;p4"/>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3" name="Google Shape;33;p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4" name="Shape 34"/>
        <p:cNvGrpSpPr/>
        <p:nvPr/>
      </p:nvGrpSpPr>
      <p:grpSpPr>
        <a:xfrm>
          <a:off x="0" y="0"/>
          <a:ext cx="0" cy="0"/>
          <a:chOff x="0" y="0"/>
          <a:chExt cx="0" cy="0"/>
        </a:xfrm>
      </p:grpSpPr>
      <p:grpSp>
        <p:nvGrpSpPr>
          <p:cNvPr id="35" name="Google Shape;35;p5"/>
          <p:cNvGrpSpPr/>
          <p:nvPr/>
        </p:nvGrpSpPr>
        <p:grpSpPr>
          <a:xfrm>
            <a:off x="830392" y="1191256"/>
            <a:ext cx="745763" cy="45826"/>
            <a:chOff x="4580561" y="2589004"/>
            <a:chExt cx="1064464" cy="25200"/>
          </a:xfrm>
        </p:grpSpPr>
        <p:sp>
          <p:nvSpPr>
            <p:cNvPr id="36" name="Google Shape;36;p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9" name="Google Shape;39;p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6" name="Google Shape;46;p6"/>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7" name="Google Shape;47;p6"/>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8" name="Google Shape;48;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 name="Google Shape;51;p7"/>
          <p:cNvGrpSpPr/>
          <p:nvPr/>
        </p:nvGrpSpPr>
        <p:grpSpPr>
          <a:xfrm>
            <a:off x="830392" y="1191256"/>
            <a:ext cx="745763" cy="45826"/>
            <a:chOff x="4580561" y="2589004"/>
            <a:chExt cx="1064464" cy="25200"/>
          </a:xfrm>
        </p:grpSpPr>
        <p:sp>
          <p:nvSpPr>
            <p:cNvPr id="52" name="Google Shape;52;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5" name="Google Shape;55;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6" name="Shape 56"/>
        <p:cNvGrpSpPr/>
        <p:nvPr/>
      </p:nvGrpSpPr>
      <p:grpSpPr>
        <a:xfrm>
          <a:off x="0" y="0"/>
          <a:ext cx="0" cy="0"/>
          <a:chOff x="0" y="0"/>
          <a:chExt cx="0" cy="0"/>
        </a:xfrm>
      </p:grpSpPr>
      <p:sp>
        <p:nvSpPr>
          <p:cNvPr id="57" name="Google Shape;57;p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 name="Google Shape;58;p8"/>
          <p:cNvGrpSpPr/>
          <p:nvPr/>
        </p:nvGrpSpPr>
        <p:grpSpPr>
          <a:xfrm>
            <a:off x="830392" y="1191256"/>
            <a:ext cx="745763" cy="45826"/>
            <a:chOff x="4580561" y="2589004"/>
            <a:chExt cx="1064464" cy="25200"/>
          </a:xfrm>
        </p:grpSpPr>
        <p:sp>
          <p:nvSpPr>
            <p:cNvPr id="59" name="Google Shape;59;p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 name="Google Shape;61;p8"/>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2" name="Google Shape;62;p8"/>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3" name="Google Shape;63;p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64" name="Shape 64"/>
        <p:cNvGrpSpPr/>
        <p:nvPr/>
      </p:nvGrpSpPr>
      <p:grpSpPr>
        <a:xfrm>
          <a:off x="0" y="0"/>
          <a:ext cx="0" cy="0"/>
          <a:chOff x="0" y="0"/>
          <a:chExt cx="0" cy="0"/>
        </a:xfrm>
      </p:grpSpPr>
      <p:grpSp>
        <p:nvGrpSpPr>
          <p:cNvPr id="65" name="Google Shape;65;p9"/>
          <p:cNvGrpSpPr/>
          <p:nvPr/>
        </p:nvGrpSpPr>
        <p:grpSpPr>
          <a:xfrm>
            <a:off x="830392" y="4169130"/>
            <a:ext cx="745763" cy="45826"/>
            <a:chOff x="4580561" y="2589004"/>
            <a:chExt cx="1064464" cy="25200"/>
          </a:xfrm>
        </p:grpSpPr>
        <p:sp>
          <p:nvSpPr>
            <p:cNvPr id="66" name="Google Shape;66;p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 name="Google Shape;68;p9"/>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69" name="Google Shape;69;p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37.png"/><Relationship Id="rId5"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30.png"/><Relationship Id="rId5"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22.png"/><Relationship Id="rId5" Type="http://schemas.openxmlformats.org/officeDocument/2006/relationships/image" Target="../media/image32.png"/><Relationship Id="rId6"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image" Target="../media/image4.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13.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26.png"/><Relationship Id="rId6"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37336"/>
          </a:blip>
          <a:stretch>
            <a:fillRect/>
          </a:stretch>
        </a:blipFill>
      </p:bgPr>
    </p:bg>
    <p:spTree>
      <p:nvGrpSpPr>
        <p:cNvPr id="103" name="Shape 103"/>
        <p:cNvGrpSpPr/>
        <p:nvPr/>
      </p:nvGrpSpPr>
      <p:grpSpPr>
        <a:xfrm>
          <a:off x="0" y="0"/>
          <a:ext cx="0" cy="0"/>
          <a:chOff x="0" y="0"/>
          <a:chExt cx="0" cy="0"/>
        </a:xfrm>
      </p:grpSpPr>
      <p:sp>
        <p:nvSpPr>
          <p:cNvPr id="104" name="Google Shape;104;p16"/>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4200"/>
              <a:buNone/>
            </a:pPr>
            <a:r>
              <a:rPr b="0" lang="en">
                <a:latin typeface="Raleway ExtraBold"/>
                <a:ea typeface="Raleway ExtraBold"/>
                <a:cs typeface="Raleway ExtraBold"/>
                <a:sym typeface="Raleway ExtraBold"/>
              </a:rPr>
              <a:t>New Math Data, LLC.</a:t>
            </a:r>
            <a:endParaRPr b="0">
              <a:latin typeface="Raleway ExtraBold"/>
              <a:ea typeface="Raleway ExtraBold"/>
              <a:cs typeface="Raleway ExtraBold"/>
              <a:sym typeface="Raleway ExtraBold"/>
            </a:endParaRPr>
          </a:p>
          <a:p>
            <a:pPr indent="0" lvl="0" marL="0" rtl="0" algn="l">
              <a:lnSpc>
                <a:spcPct val="100000"/>
              </a:lnSpc>
              <a:spcBef>
                <a:spcPts val="0"/>
              </a:spcBef>
              <a:spcAft>
                <a:spcPts val="0"/>
              </a:spcAft>
              <a:buSzPts val="4200"/>
              <a:buNone/>
            </a:pPr>
            <a:r>
              <a:t/>
            </a:r>
            <a:endParaRPr b="0">
              <a:latin typeface="Raleway ExtraBold"/>
              <a:ea typeface="Raleway ExtraBold"/>
              <a:cs typeface="Raleway ExtraBold"/>
              <a:sym typeface="Raleway ExtraBold"/>
            </a:endParaRPr>
          </a:p>
        </p:txBody>
      </p:sp>
      <p:sp>
        <p:nvSpPr>
          <p:cNvPr id="105" name="Google Shape;105;p16"/>
          <p:cNvSpPr txBox="1"/>
          <p:nvPr>
            <p:ph idx="1" type="subTitle"/>
          </p:nvPr>
        </p:nvSpPr>
        <p:spPr>
          <a:xfrm>
            <a:off x="727952" y="2082900"/>
            <a:ext cx="7688100" cy="541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05"/>
              <a:buNone/>
            </a:pPr>
            <a:r>
              <a:t/>
            </a:r>
            <a:endParaRPr sz="2380">
              <a:solidFill>
                <a:srgbClr val="CC0000"/>
              </a:solidFill>
              <a:latin typeface="Raleway Light"/>
              <a:ea typeface="Raleway Light"/>
              <a:cs typeface="Raleway Light"/>
              <a:sym typeface="Raleway Light"/>
            </a:endParaRPr>
          </a:p>
          <a:p>
            <a:pPr indent="0" lvl="0" marL="0" rtl="0" algn="l">
              <a:lnSpc>
                <a:spcPct val="80000"/>
              </a:lnSpc>
              <a:spcBef>
                <a:spcPts val="0"/>
              </a:spcBef>
              <a:spcAft>
                <a:spcPts val="0"/>
              </a:spcAft>
              <a:buSzPts val="605"/>
              <a:buNone/>
            </a:pPr>
            <a:r>
              <a:rPr lang="en" sz="2380">
                <a:solidFill>
                  <a:srgbClr val="D4312D"/>
                </a:solidFill>
                <a:latin typeface="Raleway Light"/>
                <a:ea typeface="Raleway Light"/>
                <a:cs typeface="Raleway Light"/>
                <a:sym typeface="Raleway Light"/>
              </a:rPr>
              <a:t>Right decisions.</a:t>
            </a:r>
            <a:endParaRPr sz="2380">
              <a:solidFill>
                <a:srgbClr val="D4312D"/>
              </a:solidFill>
              <a:latin typeface="Raleway Light"/>
              <a:ea typeface="Raleway Light"/>
              <a:cs typeface="Raleway Light"/>
              <a:sym typeface="Raleway Light"/>
            </a:endParaRPr>
          </a:p>
          <a:p>
            <a:pPr indent="0" lvl="0" marL="0" rtl="0" algn="l">
              <a:lnSpc>
                <a:spcPct val="80000"/>
              </a:lnSpc>
              <a:spcBef>
                <a:spcPts val="0"/>
              </a:spcBef>
              <a:spcAft>
                <a:spcPts val="0"/>
              </a:spcAft>
              <a:buSzPts val="605"/>
              <a:buNone/>
            </a:pPr>
            <a:r>
              <a:rPr lang="en" sz="2380">
                <a:solidFill>
                  <a:srgbClr val="D4312D"/>
                </a:solidFill>
                <a:latin typeface="Raleway Light"/>
                <a:ea typeface="Raleway Light"/>
                <a:cs typeface="Raleway Light"/>
                <a:sym typeface="Raleway Light"/>
              </a:rPr>
              <a:t>Lean architecture.</a:t>
            </a:r>
            <a:endParaRPr sz="2380">
              <a:solidFill>
                <a:srgbClr val="D4312D"/>
              </a:solidFill>
              <a:latin typeface="Raleway Light"/>
              <a:ea typeface="Raleway Light"/>
              <a:cs typeface="Raleway Light"/>
              <a:sym typeface="Raleway Light"/>
            </a:endParaRPr>
          </a:p>
          <a:p>
            <a:pPr indent="0" lvl="0" marL="0" rtl="0" algn="l">
              <a:lnSpc>
                <a:spcPct val="80000"/>
              </a:lnSpc>
              <a:spcBef>
                <a:spcPts val="0"/>
              </a:spcBef>
              <a:spcAft>
                <a:spcPts val="0"/>
              </a:spcAft>
              <a:buSzPts val="605"/>
              <a:buNone/>
            </a:pPr>
            <a:r>
              <a:rPr lang="en" sz="2380">
                <a:solidFill>
                  <a:srgbClr val="D4312D"/>
                </a:solidFill>
                <a:latin typeface="Raleway Light"/>
                <a:ea typeface="Raleway Light"/>
                <a:cs typeface="Raleway Light"/>
                <a:sym typeface="Raleway Light"/>
              </a:rPr>
              <a:t>Faster to production.</a:t>
            </a:r>
            <a:endParaRPr sz="2380">
              <a:solidFill>
                <a:srgbClr val="D4312D"/>
              </a:solidFill>
              <a:latin typeface="Raleway Light"/>
              <a:ea typeface="Raleway Light"/>
              <a:cs typeface="Raleway Light"/>
              <a:sym typeface="Raleway Light"/>
            </a:endParaRPr>
          </a:p>
        </p:txBody>
      </p:sp>
      <p:pic>
        <p:nvPicPr>
          <p:cNvPr id="106" name="Google Shape;106;p16"/>
          <p:cNvPicPr preferRelativeResize="0"/>
          <p:nvPr/>
        </p:nvPicPr>
        <p:blipFill rotWithShape="1">
          <a:blip r:embed="rId4">
            <a:alphaModFix/>
          </a:blip>
          <a:srcRect b="0" l="0" r="0" t="0"/>
          <a:stretch/>
        </p:blipFill>
        <p:spPr>
          <a:xfrm>
            <a:off x="5833475" y="3417524"/>
            <a:ext cx="3010875" cy="1548575"/>
          </a:xfrm>
          <a:prstGeom prst="rect">
            <a:avLst/>
          </a:prstGeom>
          <a:noFill/>
          <a:ln>
            <a:noFill/>
          </a:ln>
        </p:spPr>
      </p:pic>
      <p:pic>
        <p:nvPicPr>
          <p:cNvPr id="107" name="Google Shape;107;p16"/>
          <p:cNvPicPr preferRelativeResize="0"/>
          <p:nvPr/>
        </p:nvPicPr>
        <p:blipFill>
          <a:blip r:embed="rId5">
            <a:alphaModFix/>
          </a:blip>
          <a:stretch>
            <a:fillRect/>
          </a:stretch>
        </p:blipFill>
        <p:spPr>
          <a:xfrm>
            <a:off x="7048475" y="706425"/>
            <a:ext cx="1865324" cy="18653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5"/>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GenAI projects</a:t>
            </a:r>
            <a:endParaRPr b="1">
              <a:solidFill>
                <a:schemeClr val="lt1"/>
              </a:solidFill>
              <a:latin typeface="Montserrat"/>
              <a:ea typeface="Montserrat"/>
              <a:cs typeface="Montserrat"/>
              <a:sym typeface="Montserrat"/>
            </a:endParaRPr>
          </a:p>
        </p:txBody>
      </p:sp>
      <p:sp>
        <p:nvSpPr>
          <p:cNvPr id="216" name="Google Shape;216;p25"/>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Entity Extraction</a:t>
            </a:r>
            <a:endParaRPr b="1" sz="2800">
              <a:solidFill>
                <a:srgbClr val="FFFFFF"/>
              </a:solidFill>
              <a:latin typeface="Montserrat"/>
              <a:ea typeface="Montserrat"/>
              <a:cs typeface="Montserrat"/>
              <a:sym typeface="Montserrat"/>
            </a:endParaRPr>
          </a:p>
        </p:txBody>
      </p:sp>
      <p:sp>
        <p:nvSpPr>
          <p:cNvPr id="217" name="Google Shape;217;p25"/>
          <p:cNvSpPr txBox="1"/>
          <p:nvPr/>
        </p:nvSpPr>
        <p:spPr>
          <a:xfrm>
            <a:off x="161325" y="123640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 sz="2400">
                <a:solidFill>
                  <a:schemeClr val="dk2"/>
                </a:solidFill>
                <a:latin typeface="Montserrat"/>
                <a:ea typeface="Montserrat"/>
                <a:cs typeface="Montserrat"/>
                <a:sym typeface="Montserrat"/>
              </a:rPr>
              <a:t>LLM’s &amp; Knowledge Graphs: Value Proposition</a:t>
            </a:r>
            <a:endParaRPr sz="2400">
              <a:solidFill>
                <a:schemeClr val="dk2"/>
              </a:solidFill>
              <a:latin typeface="Montserrat"/>
              <a:ea typeface="Montserrat"/>
              <a:cs typeface="Montserrat"/>
              <a:sym typeface="Montserrat"/>
            </a:endParaRPr>
          </a:p>
        </p:txBody>
      </p:sp>
      <p:pic>
        <p:nvPicPr>
          <p:cNvPr id="218" name="Google Shape;218;p25"/>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sp>
        <p:nvSpPr>
          <p:cNvPr id="219" name="Google Shape;219;p25"/>
          <p:cNvSpPr txBox="1"/>
          <p:nvPr/>
        </p:nvSpPr>
        <p:spPr>
          <a:xfrm>
            <a:off x="729450" y="1853850"/>
            <a:ext cx="44235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Customer has wealth of currently unusable natural language documents</a:t>
            </a:r>
            <a:endParaRPr/>
          </a:p>
          <a:p>
            <a:pPr indent="-317500" lvl="1" marL="914400" rtl="0" algn="l">
              <a:spcBef>
                <a:spcPts val="0"/>
              </a:spcBef>
              <a:spcAft>
                <a:spcPts val="0"/>
              </a:spcAft>
              <a:buSzPts val="1400"/>
              <a:buChar char="○"/>
            </a:pPr>
            <a:r>
              <a:rPr lang="en"/>
              <a:t>Derive value</a:t>
            </a:r>
            <a:endParaRPr/>
          </a:p>
          <a:p>
            <a:pPr indent="-317500" lvl="1" marL="914400" rtl="0" algn="l">
              <a:spcBef>
                <a:spcPts val="0"/>
              </a:spcBef>
              <a:spcAft>
                <a:spcPts val="0"/>
              </a:spcAft>
              <a:buSzPts val="1400"/>
              <a:buChar char="○"/>
            </a:pPr>
            <a:r>
              <a:rPr lang="en"/>
              <a:t>Integrate/incorporate into existing information systems and automated processes</a:t>
            </a:r>
            <a:endParaRPr/>
          </a:p>
          <a:p>
            <a:pPr indent="-317500" lvl="0" marL="457200" rtl="0" algn="l">
              <a:spcBef>
                <a:spcPts val="0"/>
              </a:spcBef>
              <a:spcAft>
                <a:spcPts val="0"/>
              </a:spcAft>
              <a:buSzPts val="1400"/>
              <a:buChar char="●"/>
            </a:pPr>
            <a:r>
              <a:rPr lang="en"/>
              <a:t>Drive </a:t>
            </a:r>
            <a:r>
              <a:rPr b="1" lang="en"/>
              <a:t>Amazon</a:t>
            </a:r>
            <a:r>
              <a:rPr b="1" lang="en"/>
              <a:t> Neptune</a:t>
            </a:r>
            <a:r>
              <a:rPr lang="en"/>
              <a:t> adoption &amp; usage</a:t>
            </a:r>
            <a:endParaRPr/>
          </a:p>
          <a:p>
            <a:pPr indent="-317500" lvl="0" marL="457200" rtl="0" algn="l">
              <a:spcBef>
                <a:spcPts val="0"/>
              </a:spcBef>
              <a:spcAft>
                <a:spcPts val="0"/>
              </a:spcAft>
              <a:buSzPts val="1400"/>
              <a:buChar char="●"/>
            </a:pPr>
            <a:r>
              <a:rPr lang="en"/>
              <a:t>NMD expertise</a:t>
            </a:r>
            <a:endParaRPr/>
          </a:p>
          <a:p>
            <a:pPr indent="-317500" lvl="1" marL="914400" rtl="0" algn="l">
              <a:spcBef>
                <a:spcPts val="0"/>
              </a:spcBef>
              <a:spcAft>
                <a:spcPts val="0"/>
              </a:spcAft>
              <a:buSzPts val="1400"/>
              <a:buChar char="○"/>
            </a:pPr>
            <a:r>
              <a:rPr lang="en"/>
              <a:t>DAPP</a:t>
            </a:r>
            <a:r>
              <a:rPr lang="en"/>
              <a:t> approved</a:t>
            </a:r>
            <a:endParaRPr/>
          </a:p>
          <a:p>
            <a:pPr indent="-317500" lvl="1" marL="914400" rtl="0" algn="l">
              <a:spcBef>
                <a:spcPts val="0"/>
              </a:spcBef>
              <a:spcAft>
                <a:spcPts val="0"/>
              </a:spcAft>
              <a:buSzPts val="1400"/>
              <a:buChar char="○"/>
            </a:pPr>
            <a:r>
              <a:rPr lang="en"/>
              <a:t>Prototyping/POC</a:t>
            </a:r>
            <a:endParaRPr/>
          </a:p>
          <a:p>
            <a:pPr indent="-317500" lvl="1" marL="914400" rtl="0" algn="l">
              <a:spcBef>
                <a:spcPts val="0"/>
              </a:spcBef>
              <a:spcAft>
                <a:spcPts val="0"/>
              </a:spcAft>
              <a:buSzPts val="1400"/>
              <a:buChar char="○"/>
            </a:pPr>
            <a:r>
              <a:rPr lang="en"/>
              <a:t>Production implementations</a:t>
            </a:r>
            <a:endParaRPr/>
          </a:p>
        </p:txBody>
      </p:sp>
      <p:pic>
        <p:nvPicPr>
          <p:cNvPr id="220" name="Google Shape;220;p25"/>
          <p:cNvPicPr preferRelativeResize="0"/>
          <p:nvPr/>
        </p:nvPicPr>
        <p:blipFill>
          <a:blip r:embed="rId4">
            <a:alphaModFix/>
          </a:blip>
          <a:stretch>
            <a:fillRect/>
          </a:stretch>
        </p:blipFill>
        <p:spPr>
          <a:xfrm>
            <a:off x="5152950" y="1987075"/>
            <a:ext cx="3686251" cy="21332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GenAI projects</a:t>
            </a:r>
            <a:endParaRPr b="1">
              <a:solidFill>
                <a:schemeClr val="lt1"/>
              </a:solidFill>
              <a:latin typeface="Montserrat"/>
              <a:ea typeface="Montserrat"/>
              <a:cs typeface="Montserrat"/>
              <a:sym typeface="Montserrat"/>
            </a:endParaRPr>
          </a:p>
        </p:txBody>
      </p:sp>
      <p:sp>
        <p:nvSpPr>
          <p:cNvPr id="227" name="Google Shape;227;p26"/>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Entity Extraction</a:t>
            </a:r>
            <a:endParaRPr b="1" sz="2800">
              <a:solidFill>
                <a:srgbClr val="FFFFFF"/>
              </a:solidFill>
              <a:latin typeface="Montserrat"/>
              <a:ea typeface="Montserrat"/>
              <a:cs typeface="Montserrat"/>
              <a:sym typeface="Montserrat"/>
            </a:endParaRPr>
          </a:p>
        </p:txBody>
      </p:sp>
      <p:sp>
        <p:nvSpPr>
          <p:cNvPr id="228" name="Google Shape;228;p26"/>
          <p:cNvSpPr txBox="1"/>
          <p:nvPr/>
        </p:nvSpPr>
        <p:spPr>
          <a:xfrm>
            <a:off x="161325" y="123640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 sz="2400">
                <a:solidFill>
                  <a:schemeClr val="dk2"/>
                </a:solidFill>
                <a:latin typeface="Montserrat"/>
                <a:ea typeface="Montserrat"/>
                <a:cs typeface="Montserrat"/>
                <a:sym typeface="Montserrat"/>
              </a:rPr>
              <a:t>Legal Text Parsing</a:t>
            </a:r>
            <a:endParaRPr sz="2400">
              <a:solidFill>
                <a:schemeClr val="dk2"/>
              </a:solidFill>
              <a:latin typeface="Montserrat"/>
              <a:ea typeface="Montserrat"/>
              <a:cs typeface="Montserrat"/>
              <a:sym typeface="Montserrat"/>
            </a:endParaRPr>
          </a:p>
        </p:txBody>
      </p:sp>
      <p:pic>
        <p:nvPicPr>
          <p:cNvPr id="229" name="Google Shape;229;p26"/>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sp>
        <p:nvSpPr>
          <p:cNvPr id="230" name="Google Shape;230;p26"/>
          <p:cNvSpPr txBox="1"/>
          <p:nvPr/>
        </p:nvSpPr>
        <p:spPr>
          <a:xfrm>
            <a:off x="729450" y="1853850"/>
            <a:ext cx="38427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For Point-to-Point service reserved for an Annual Period or a Monthly Period,</a:t>
            </a:r>
            <a:endParaRPr/>
          </a:p>
          <a:p>
            <a:pPr indent="0" lvl="0" marL="0" rtl="0" algn="l">
              <a:spcBef>
                <a:spcPts val="0"/>
              </a:spcBef>
              <a:spcAft>
                <a:spcPts val="0"/>
              </a:spcAft>
              <a:buNone/>
            </a:pPr>
            <a:r>
              <a:rPr lang="en"/>
              <a:t>the charge for service supplied in a Monthly Period shall not exceed the Transmission Customers Monthly Period transmission reservation multiplied by $36.50 per MW-month. For a Network Integration Transmission Service Customer, the charge for service supplied in a month shall be the Customers load coincident with the hour of the DEP monthly Transmission System Peak during the month, multiplied by $36.50 per MW.</a:t>
            </a:r>
            <a:endParaRPr/>
          </a:p>
        </p:txBody>
      </p:sp>
      <p:pic>
        <p:nvPicPr>
          <p:cNvPr id="231" name="Google Shape;231;p26"/>
          <p:cNvPicPr preferRelativeResize="0"/>
          <p:nvPr/>
        </p:nvPicPr>
        <p:blipFill>
          <a:blip r:embed="rId4">
            <a:alphaModFix/>
          </a:blip>
          <a:stretch>
            <a:fillRect/>
          </a:stretch>
        </p:blipFill>
        <p:spPr>
          <a:xfrm>
            <a:off x="5435150" y="835874"/>
            <a:ext cx="2504831" cy="2309376"/>
          </a:xfrm>
          <a:prstGeom prst="rect">
            <a:avLst/>
          </a:prstGeom>
          <a:noFill/>
          <a:ln>
            <a:noFill/>
          </a:ln>
        </p:spPr>
      </p:pic>
      <p:pic>
        <p:nvPicPr>
          <p:cNvPr id="232" name="Google Shape;232;p26"/>
          <p:cNvPicPr preferRelativeResize="0"/>
          <p:nvPr/>
        </p:nvPicPr>
        <p:blipFill>
          <a:blip r:embed="rId5">
            <a:alphaModFix/>
          </a:blip>
          <a:stretch>
            <a:fillRect/>
          </a:stretch>
        </p:blipFill>
        <p:spPr>
          <a:xfrm>
            <a:off x="5235747" y="3074425"/>
            <a:ext cx="2468075" cy="1553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7"/>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7"/>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GenAI projects</a:t>
            </a:r>
            <a:endParaRPr b="1">
              <a:solidFill>
                <a:schemeClr val="lt1"/>
              </a:solidFill>
              <a:latin typeface="Montserrat"/>
              <a:ea typeface="Montserrat"/>
              <a:cs typeface="Montserrat"/>
              <a:sym typeface="Montserrat"/>
            </a:endParaRPr>
          </a:p>
        </p:txBody>
      </p:sp>
      <p:sp>
        <p:nvSpPr>
          <p:cNvPr id="239" name="Google Shape;239;p27"/>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Entity Extraction</a:t>
            </a:r>
            <a:endParaRPr b="1" sz="2800">
              <a:solidFill>
                <a:srgbClr val="FFFFFF"/>
              </a:solidFill>
              <a:latin typeface="Montserrat"/>
              <a:ea typeface="Montserrat"/>
              <a:cs typeface="Montserrat"/>
              <a:sym typeface="Montserrat"/>
            </a:endParaRPr>
          </a:p>
        </p:txBody>
      </p:sp>
      <p:sp>
        <p:nvSpPr>
          <p:cNvPr id="240" name="Google Shape;240;p27"/>
          <p:cNvSpPr txBox="1"/>
          <p:nvPr/>
        </p:nvSpPr>
        <p:spPr>
          <a:xfrm>
            <a:off x="161325" y="123640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 sz="2400">
                <a:solidFill>
                  <a:schemeClr val="dk2"/>
                </a:solidFill>
                <a:latin typeface="Montserrat"/>
                <a:ea typeface="Montserrat"/>
                <a:cs typeface="Montserrat"/>
                <a:sym typeface="Montserrat"/>
              </a:rPr>
              <a:t>LLM’s &amp; Knowledge Graphs</a:t>
            </a:r>
            <a:endParaRPr sz="2400">
              <a:solidFill>
                <a:schemeClr val="dk2"/>
              </a:solidFill>
              <a:latin typeface="Montserrat"/>
              <a:ea typeface="Montserrat"/>
              <a:cs typeface="Montserrat"/>
              <a:sym typeface="Montserrat"/>
            </a:endParaRPr>
          </a:p>
        </p:txBody>
      </p:sp>
      <p:pic>
        <p:nvPicPr>
          <p:cNvPr id="241" name="Google Shape;241;p27"/>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sp>
        <p:nvSpPr>
          <p:cNvPr id="242" name="Google Shape;242;p27"/>
          <p:cNvSpPr txBox="1"/>
          <p:nvPr/>
        </p:nvSpPr>
        <p:spPr>
          <a:xfrm>
            <a:off x="729450" y="1853850"/>
            <a:ext cx="44235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LLM’s and Knowledge Graphs together can unlock a wealth of previously accessible data&lt;=&gt;</a:t>
            </a:r>
            <a:r>
              <a:rPr lang="en"/>
              <a:t>wisdom</a:t>
            </a:r>
            <a:endParaRPr/>
          </a:p>
          <a:p>
            <a:pPr indent="-317500" lvl="0" marL="457200" rtl="0" algn="l">
              <a:spcBef>
                <a:spcPts val="0"/>
              </a:spcBef>
              <a:spcAft>
                <a:spcPts val="0"/>
              </a:spcAft>
              <a:buSzPts val="1400"/>
              <a:buChar char="●"/>
            </a:pPr>
            <a:r>
              <a:rPr lang="en"/>
              <a:t>Use cases:</a:t>
            </a:r>
            <a:endParaRPr/>
          </a:p>
          <a:p>
            <a:pPr indent="-317500" lvl="1" marL="914400" rtl="0" algn="l">
              <a:spcBef>
                <a:spcPts val="0"/>
              </a:spcBef>
              <a:spcAft>
                <a:spcPts val="0"/>
              </a:spcAft>
              <a:buSzPts val="1400"/>
              <a:buChar char="○"/>
            </a:pPr>
            <a:r>
              <a:rPr lang="en"/>
              <a:t>Obituary analysis for fraud prevention</a:t>
            </a:r>
            <a:endParaRPr/>
          </a:p>
          <a:p>
            <a:pPr indent="-317500" lvl="1" marL="914400" rtl="0" algn="l">
              <a:spcBef>
                <a:spcPts val="0"/>
              </a:spcBef>
              <a:spcAft>
                <a:spcPts val="0"/>
              </a:spcAft>
              <a:buSzPts val="1400"/>
              <a:buChar char="○"/>
            </a:pPr>
            <a:r>
              <a:rPr lang="en"/>
              <a:t>Tariff analysis for energy sector</a:t>
            </a:r>
            <a:endParaRPr/>
          </a:p>
          <a:p>
            <a:pPr indent="-317500" lvl="1" marL="914400" rtl="0" algn="l">
              <a:spcBef>
                <a:spcPts val="0"/>
              </a:spcBef>
              <a:spcAft>
                <a:spcPts val="0"/>
              </a:spcAft>
              <a:buSzPts val="1400"/>
              <a:buChar char="○"/>
            </a:pPr>
            <a:r>
              <a:rPr lang="en"/>
              <a:t>Cyber Threat Intelligence report analysis for cyber security</a:t>
            </a:r>
            <a:endParaRPr/>
          </a:p>
        </p:txBody>
      </p:sp>
      <p:pic>
        <p:nvPicPr>
          <p:cNvPr id="243" name="Google Shape;243;p27"/>
          <p:cNvPicPr preferRelativeResize="0"/>
          <p:nvPr/>
        </p:nvPicPr>
        <p:blipFill>
          <a:blip r:embed="rId4">
            <a:alphaModFix/>
          </a:blip>
          <a:stretch>
            <a:fillRect/>
          </a:stretch>
        </p:blipFill>
        <p:spPr>
          <a:xfrm>
            <a:off x="4950850" y="1853850"/>
            <a:ext cx="3851551" cy="2930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CV Bot </a:t>
            </a:r>
            <a:endParaRPr/>
          </a:p>
        </p:txBody>
      </p:sp>
      <p:sp>
        <p:nvSpPr>
          <p:cNvPr id="249" name="Google Shape;249;p28"/>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Live Demo</a:t>
            </a:r>
            <a:endParaRPr b="1" sz="2800">
              <a:solidFill>
                <a:srgbClr val="FFFFFF"/>
              </a:solidFill>
              <a:latin typeface="Montserrat"/>
              <a:ea typeface="Montserrat"/>
              <a:cs typeface="Montserrat"/>
              <a:sym typeface="Montserrat"/>
            </a:endParaRPr>
          </a:p>
        </p:txBody>
      </p:sp>
      <p:pic>
        <p:nvPicPr>
          <p:cNvPr id="251" name="Google Shape;251;p28"/>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sp>
        <p:nvSpPr>
          <p:cNvPr id="252" name="Google Shape;252;p28"/>
          <p:cNvSpPr txBox="1"/>
          <p:nvPr/>
        </p:nvSpPr>
        <p:spPr>
          <a:xfrm>
            <a:off x="729450" y="2154775"/>
            <a:ext cx="2688300" cy="17856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Came out of an internal hackathon </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Up and running in customer account in less than 2  weeks</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Customizable UI options (Slack, ChainLit)</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Low cost (serverless)</a:t>
            </a:r>
            <a:endParaRPr sz="1300">
              <a:solidFill>
                <a:schemeClr val="accent1"/>
              </a:solidFill>
              <a:latin typeface="Lato"/>
              <a:ea typeface="Lato"/>
              <a:cs typeface="Lato"/>
              <a:sym typeface="Lato"/>
            </a:endParaRPr>
          </a:p>
        </p:txBody>
      </p:sp>
      <p:pic>
        <p:nvPicPr>
          <p:cNvPr id="253" name="Google Shape;253;p28"/>
          <p:cNvPicPr preferRelativeResize="0"/>
          <p:nvPr/>
        </p:nvPicPr>
        <p:blipFill>
          <a:blip r:embed="rId4">
            <a:alphaModFix/>
          </a:blip>
          <a:stretch>
            <a:fillRect/>
          </a:stretch>
        </p:blipFill>
        <p:spPr>
          <a:xfrm>
            <a:off x="4850825" y="1555150"/>
            <a:ext cx="2984850" cy="2984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9"/>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GenAI projects</a:t>
            </a:r>
            <a:endParaRPr b="1">
              <a:solidFill>
                <a:schemeClr val="lt1"/>
              </a:solidFill>
              <a:latin typeface="Montserrat"/>
              <a:ea typeface="Montserrat"/>
              <a:cs typeface="Montserrat"/>
              <a:sym typeface="Montserrat"/>
            </a:endParaRPr>
          </a:p>
        </p:txBody>
      </p:sp>
      <p:sp>
        <p:nvSpPr>
          <p:cNvPr id="260" name="Google Shape;260;p29"/>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Live Demo </a:t>
            </a:r>
            <a:endParaRPr b="1" sz="2800">
              <a:solidFill>
                <a:srgbClr val="FFFFFF"/>
              </a:solidFill>
              <a:latin typeface="Montserrat"/>
              <a:ea typeface="Montserrat"/>
              <a:cs typeface="Montserrat"/>
              <a:sym typeface="Montserrat"/>
            </a:endParaRPr>
          </a:p>
        </p:txBody>
      </p:sp>
      <p:sp>
        <p:nvSpPr>
          <p:cNvPr id="261" name="Google Shape;261;p29"/>
          <p:cNvSpPr txBox="1"/>
          <p:nvPr/>
        </p:nvSpPr>
        <p:spPr>
          <a:xfrm>
            <a:off x="161325" y="123640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 sz="2400">
                <a:solidFill>
                  <a:schemeClr val="dk2"/>
                </a:solidFill>
                <a:latin typeface="Montserrat"/>
                <a:ea typeface="Montserrat"/>
                <a:cs typeface="Montserrat"/>
                <a:sym typeface="Montserrat"/>
              </a:rPr>
              <a:t>Chatbots with RAG</a:t>
            </a:r>
            <a:endParaRPr sz="2400">
              <a:solidFill>
                <a:schemeClr val="dk2"/>
              </a:solidFill>
              <a:latin typeface="Montserrat"/>
              <a:ea typeface="Montserrat"/>
              <a:cs typeface="Montserrat"/>
              <a:sym typeface="Montserrat"/>
            </a:endParaRPr>
          </a:p>
        </p:txBody>
      </p:sp>
      <p:sp>
        <p:nvSpPr>
          <p:cNvPr id="262" name="Google Shape;262;p29"/>
          <p:cNvSpPr txBox="1"/>
          <p:nvPr/>
        </p:nvSpPr>
        <p:spPr>
          <a:xfrm>
            <a:off x="643145" y="4204261"/>
            <a:ext cx="2400000" cy="1155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000000"/>
              </a:buClr>
              <a:buSzPts val="1200"/>
              <a:buFont typeface="Helvetica Neue"/>
              <a:buNone/>
            </a:pPr>
            <a:r>
              <a:t/>
            </a:r>
            <a:endParaRPr sz="500"/>
          </a:p>
        </p:txBody>
      </p:sp>
      <p:sp>
        <p:nvSpPr>
          <p:cNvPr id="263" name="Google Shape;263;p29"/>
          <p:cNvSpPr txBox="1"/>
          <p:nvPr/>
        </p:nvSpPr>
        <p:spPr>
          <a:xfrm>
            <a:off x="343150" y="20914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4" name="Google Shape;264;p29"/>
          <p:cNvSpPr txBox="1"/>
          <p:nvPr/>
        </p:nvSpPr>
        <p:spPr>
          <a:xfrm>
            <a:off x="376800" y="2794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5" name="Google Shape;265;p29"/>
          <p:cNvSpPr txBox="1"/>
          <p:nvPr/>
        </p:nvSpPr>
        <p:spPr>
          <a:xfrm>
            <a:off x="558225" y="1741725"/>
            <a:ext cx="30000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AutoNum type="arabicPeriod"/>
            </a:pPr>
            <a:r>
              <a:rPr lang="en"/>
              <a:t>User makes a request to the server with a question</a:t>
            </a:r>
            <a:endParaRPr/>
          </a:p>
          <a:p>
            <a:pPr indent="-317500" lvl="0" marL="457200" rtl="0" algn="l">
              <a:spcBef>
                <a:spcPts val="0"/>
              </a:spcBef>
              <a:spcAft>
                <a:spcPts val="0"/>
              </a:spcAft>
              <a:buSzPts val="1400"/>
              <a:buAutoNum type="arabicPeriod"/>
            </a:pPr>
            <a:r>
              <a:rPr lang="en"/>
              <a:t>Lambda vectorizes the question</a:t>
            </a:r>
            <a:endParaRPr/>
          </a:p>
          <a:p>
            <a:pPr indent="-317500" lvl="0" marL="457200" rtl="0" algn="l">
              <a:spcBef>
                <a:spcPts val="0"/>
              </a:spcBef>
              <a:spcAft>
                <a:spcPts val="0"/>
              </a:spcAft>
              <a:buSzPts val="1400"/>
              <a:buAutoNum type="arabicPeriod"/>
            </a:pPr>
            <a:r>
              <a:rPr lang="en"/>
              <a:t>Lambda fetches relevant docs using the Vector Store top 5 vectors</a:t>
            </a:r>
            <a:endParaRPr/>
          </a:p>
          <a:p>
            <a:pPr indent="-317500" lvl="0" marL="457200" rtl="0" algn="l">
              <a:spcBef>
                <a:spcPts val="0"/>
              </a:spcBef>
              <a:spcAft>
                <a:spcPts val="0"/>
              </a:spcAft>
              <a:buSzPts val="1400"/>
              <a:buAutoNum type="arabicPeriod"/>
            </a:pPr>
            <a:r>
              <a:rPr lang="en"/>
              <a:t>Lambda prompts the LLM with the user’s question and related vectors</a:t>
            </a:r>
            <a:endParaRPr/>
          </a:p>
          <a:p>
            <a:pPr indent="-317500" lvl="0" marL="457200" rtl="0" algn="l">
              <a:spcBef>
                <a:spcPts val="0"/>
              </a:spcBef>
              <a:spcAft>
                <a:spcPts val="0"/>
              </a:spcAft>
              <a:buSzPts val="1400"/>
              <a:buAutoNum type="arabicPeriod"/>
            </a:pPr>
            <a:r>
              <a:rPr lang="en"/>
              <a:t>Lambda sends formatted response from Model back to Slack and the user</a:t>
            </a:r>
            <a:endParaRPr/>
          </a:p>
        </p:txBody>
      </p:sp>
      <p:pic>
        <p:nvPicPr>
          <p:cNvPr id="266" name="Google Shape;266;p29"/>
          <p:cNvPicPr preferRelativeResize="0"/>
          <p:nvPr/>
        </p:nvPicPr>
        <p:blipFill>
          <a:blip r:embed="rId3">
            <a:alphaModFix/>
          </a:blip>
          <a:stretch>
            <a:fillRect/>
          </a:stretch>
        </p:blipFill>
        <p:spPr>
          <a:xfrm>
            <a:off x="4277400" y="1617738"/>
            <a:ext cx="4257675" cy="2752725"/>
          </a:xfrm>
          <a:prstGeom prst="rect">
            <a:avLst/>
          </a:prstGeom>
          <a:noFill/>
          <a:ln>
            <a:noFill/>
          </a:ln>
        </p:spPr>
      </p:pic>
      <p:pic>
        <p:nvPicPr>
          <p:cNvPr id="267" name="Google Shape;267;p29"/>
          <p:cNvPicPr preferRelativeResize="0"/>
          <p:nvPr/>
        </p:nvPicPr>
        <p:blipFill rotWithShape="1">
          <a:blip r:embed="rId4">
            <a:alphaModFix/>
          </a:blip>
          <a:srcRect b="0" l="0" r="0" t="0"/>
          <a:stretch/>
        </p:blipFill>
        <p:spPr>
          <a:xfrm>
            <a:off x="7835680" y="31591"/>
            <a:ext cx="1014325" cy="418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0"/>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GenAI projects</a:t>
            </a:r>
            <a:endParaRPr b="1">
              <a:solidFill>
                <a:schemeClr val="lt1"/>
              </a:solidFill>
              <a:latin typeface="Montserrat"/>
              <a:ea typeface="Montserrat"/>
              <a:cs typeface="Montserrat"/>
              <a:sym typeface="Montserrat"/>
            </a:endParaRPr>
          </a:p>
        </p:txBody>
      </p:sp>
      <p:sp>
        <p:nvSpPr>
          <p:cNvPr id="274" name="Google Shape;274;p30"/>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Live Demo </a:t>
            </a:r>
            <a:endParaRPr b="1" sz="2800">
              <a:solidFill>
                <a:srgbClr val="FFFFFF"/>
              </a:solidFill>
              <a:latin typeface="Montserrat"/>
              <a:ea typeface="Montserrat"/>
              <a:cs typeface="Montserrat"/>
              <a:sym typeface="Montserrat"/>
            </a:endParaRPr>
          </a:p>
        </p:txBody>
      </p:sp>
      <p:sp>
        <p:nvSpPr>
          <p:cNvPr id="275" name="Google Shape;275;p30"/>
          <p:cNvSpPr txBox="1"/>
          <p:nvPr/>
        </p:nvSpPr>
        <p:spPr>
          <a:xfrm>
            <a:off x="161325" y="123640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 sz="2400">
                <a:solidFill>
                  <a:schemeClr val="dk2"/>
                </a:solidFill>
                <a:latin typeface="Montserrat"/>
                <a:ea typeface="Montserrat"/>
                <a:cs typeface="Montserrat"/>
                <a:sym typeface="Montserrat"/>
              </a:rPr>
              <a:t>CV Bot</a:t>
            </a:r>
            <a:endParaRPr sz="2400">
              <a:solidFill>
                <a:schemeClr val="dk2"/>
              </a:solidFill>
              <a:latin typeface="Montserrat"/>
              <a:ea typeface="Montserrat"/>
              <a:cs typeface="Montserrat"/>
              <a:sym typeface="Montserrat"/>
            </a:endParaRPr>
          </a:p>
        </p:txBody>
      </p:sp>
      <p:sp>
        <p:nvSpPr>
          <p:cNvPr id="276" name="Google Shape;276;p30"/>
          <p:cNvSpPr txBox="1"/>
          <p:nvPr/>
        </p:nvSpPr>
        <p:spPr>
          <a:xfrm>
            <a:off x="643145" y="4204261"/>
            <a:ext cx="2400000" cy="1155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000000"/>
              </a:buClr>
              <a:buSzPts val="1200"/>
              <a:buFont typeface="Helvetica Neue"/>
              <a:buNone/>
            </a:pPr>
            <a:r>
              <a:t/>
            </a:r>
            <a:endParaRPr sz="500"/>
          </a:p>
        </p:txBody>
      </p:sp>
      <p:pic>
        <p:nvPicPr>
          <p:cNvPr id="277" name="Google Shape;277;p30"/>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pic>
        <p:nvPicPr>
          <p:cNvPr id="278" name="Google Shape;278;p30"/>
          <p:cNvPicPr preferRelativeResize="0"/>
          <p:nvPr/>
        </p:nvPicPr>
        <p:blipFill>
          <a:blip r:embed="rId4">
            <a:alphaModFix/>
          </a:blip>
          <a:stretch>
            <a:fillRect/>
          </a:stretch>
        </p:blipFill>
        <p:spPr>
          <a:xfrm>
            <a:off x="643150" y="2006250"/>
            <a:ext cx="3060404" cy="2045611"/>
          </a:xfrm>
          <a:prstGeom prst="rect">
            <a:avLst/>
          </a:prstGeom>
          <a:noFill/>
          <a:ln>
            <a:noFill/>
          </a:ln>
        </p:spPr>
      </p:pic>
      <p:pic>
        <p:nvPicPr>
          <p:cNvPr id="279" name="Google Shape;279;p30"/>
          <p:cNvPicPr preferRelativeResize="0"/>
          <p:nvPr/>
        </p:nvPicPr>
        <p:blipFill>
          <a:blip r:embed="rId5">
            <a:alphaModFix/>
          </a:blip>
          <a:stretch>
            <a:fillRect/>
          </a:stretch>
        </p:blipFill>
        <p:spPr>
          <a:xfrm>
            <a:off x="4020418" y="2418850"/>
            <a:ext cx="4957732" cy="1450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Apogee ChatBot Demo</a:t>
            </a:r>
            <a:endParaRPr/>
          </a:p>
        </p:txBody>
      </p:sp>
      <p:sp>
        <p:nvSpPr>
          <p:cNvPr id="285" name="Google Shape;285;p31"/>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1"/>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Live Demo</a:t>
            </a:r>
            <a:endParaRPr b="1" sz="2800">
              <a:solidFill>
                <a:srgbClr val="FFFFFF"/>
              </a:solidFill>
              <a:latin typeface="Montserrat"/>
              <a:ea typeface="Montserrat"/>
              <a:cs typeface="Montserrat"/>
              <a:sym typeface="Montserrat"/>
            </a:endParaRPr>
          </a:p>
        </p:txBody>
      </p:sp>
      <p:pic>
        <p:nvPicPr>
          <p:cNvPr id="287" name="Google Shape;287;p31"/>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pic>
        <p:nvPicPr>
          <p:cNvPr id="288" name="Google Shape;288;p31"/>
          <p:cNvPicPr preferRelativeResize="0"/>
          <p:nvPr/>
        </p:nvPicPr>
        <p:blipFill>
          <a:blip r:embed="rId4">
            <a:alphaModFix/>
          </a:blip>
          <a:stretch>
            <a:fillRect/>
          </a:stretch>
        </p:blipFill>
        <p:spPr>
          <a:xfrm>
            <a:off x="729450" y="1853850"/>
            <a:ext cx="2984850" cy="2984850"/>
          </a:xfrm>
          <a:prstGeom prst="rect">
            <a:avLst/>
          </a:prstGeom>
          <a:noFill/>
          <a:ln>
            <a:noFill/>
          </a:ln>
        </p:spPr>
      </p:pic>
      <p:sp>
        <p:nvSpPr>
          <p:cNvPr id="289" name="Google Shape;289;p31"/>
          <p:cNvSpPr txBox="1"/>
          <p:nvPr/>
        </p:nvSpPr>
        <p:spPr>
          <a:xfrm>
            <a:off x="4870500" y="2265275"/>
            <a:ext cx="3049800" cy="13854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Runs on DataBricks with AWS Backend (S3, BedRock)</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Answers questions with data from delta lake warehouse</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Uses LangChain agents</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Easy to deploy (runs on ECS)</a:t>
            </a:r>
            <a:endParaRPr sz="1300">
              <a:solidFill>
                <a:schemeClr val="accen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GenAI projects</a:t>
            </a:r>
            <a:endParaRPr b="1">
              <a:solidFill>
                <a:schemeClr val="lt1"/>
              </a:solidFill>
              <a:latin typeface="Montserrat"/>
              <a:ea typeface="Montserrat"/>
              <a:cs typeface="Montserrat"/>
              <a:sym typeface="Montserrat"/>
            </a:endParaRPr>
          </a:p>
        </p:txBody>
      </p:sp>
      <p:sp>
        <p:nvSpPr>
          <p:cNvPr id="296" name="Google Shape;296;p32"/>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Live Demo </a:t>
            </a:r>
            <a:endParaRPr b="1" sz="2800">
              <a:solidFill>
                <a:srgbClr val="FFFFFF"/>
              </a:solidFill>
              <a:latin typeface="Montserrat"/>
              <a:ea typeface="Montserrat"/>
              <a:cs typeface="Montserrat"/>
              <a:sym typeface="Montserrat"/>
            </a:endParaRPr>
          </a:p>
        </p:txBody>
      </p:sp>
      <p:sp>
        <p:nvSpPr>
          <p:cNvPr id="297" name="Google Shape;297;p32"/>
          <p:cNvSpPr txBox="1"/>
          <p:nvPr/>
        </p:nvSpPr>
        <p:spPr>
          <a:xfrm>
            <a:off x="643145" y="4204261"/>
            <a:ext cx="2400000" cy="1155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000000"/>
              </a:buClr>
              <a:buSzPts val="1200"/>
              <a:buFont typeface="Helvetica Neue"/>
              <a:buNone/>
            </a:pPr>
            <a:r>
              <a:t/>
            </a:r>
            <a:endParaRPr sz="500"/>
          </a:p>
        </p:txBody>
      </p:sp>
      <p:sp>
        <p:nvSpPr>
          <p:cNvPr id="298" name="Google Shape;298;p32"/>
          <p:cNvSpPr txBox="1"/>
          <p:nvPr/>
        </p:nvSpPr>
        <p:spPr>
          <a:xfrm>
            <a:off x="343150" y="20914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9" name="Google Shape;299;p32"/>
          <p:cNvSpPr txBox="1"/>
          <p:nvPr/>
        </p:nvSpPr>
        <p:spPr>
          <a:xfrm>
            <a:off x="376800" y="2794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00" name="Google Shape;300;p32"/>
          <p:cNvSpPr txBox="1"/>
          <p:nvPr/>
        </p:nvSpPr>
        <p:spPr>
          <a:xfrm>
            <a:off x="1792350" y="3630950"/>
            <a:ext cx="55593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AutoNum type="arabicPeriod"/>
            </a:pPr>
            <a:r>
              <a:rPr lang="en"/>
              <a:t>User makes a request to the bot with a question</a:t>
            </a:r>
            <a:endParaRPr/>
          </a:p>
          <a:p>
            <a:pPr indent="-317500" lvl="0" marL="457200" rtl="0" algn="l">
              <a:spcBef>
                <a:spcPts val="0"/>
              </a:spcBef>
              <a:spcAft>
                <a:spcPts val="0"/>
              </a:spcAft>
              <a:buSzPts val="1400"/>
              <a:buAutoNum type="arabicPeriod"/>
            </a:pPr>
            <a:r>
              <a:rPr lang="en"/>
              <a:t>Agent prompts LLM to generate queries to answer question</a:t>
            </a:r>
            <a:endParaRPr/>
          </a:p>
          <a:p>
            <a:pPr indent="-317500" lvl="0" marL="457200" rtl="0" algn="l">
              <a:spcBef>
                <a:spcPts val="0"/>
              </a:spcBef>
              <a:spcAft>
                <a:spcPts val="0"/>
              </a:spcAft>
              <a:buSzPts val="1400"/>
              <a:buAutoNum type="arabicPeriod"/>
            </a:pPr>
            <a:r>
              <a:rPr lang="en"/>
              <a:t>Agent works with LLM to refine approach and find an answer</a:t>
            </a:r>
            <a:endParaRPr/>
          </a:p>
          <a:p>
            <a:pPr indent="-317500" lvl="0" marL="457200" rtl="0" algn="l">
              <a:spcBef>
                <a:spcPts val="0"/>
              </a:spcBef>
              <a:spcAft>
                <a:spcPts val="0"/>
              </a:spcAft>
              <a:buSzPts val="1400"/>
              <a:buAutoNum type="arabicPeriod"/>
            </a:pPr>
            <a:r>
              <a:rPr lang="en"/>
              <a:t>Agent retrieves data and asks LLM to format the response</a:t>
            </a:r>
            <a:endParaRPr/>
          </a:p>
          <a:p>
            <a:pPr indent="-317500" lvl="0" marL="457200" rtl="0" algn="l">
              <a:spcBef>
                <a:spcPts val="0"/>
              </a:spcBef>
              <a:spcAft>
                <a:spcPts val="0"/>
              </a:spcAft>
              <a:buSzPts val="1400"/>
              <a:buAutoNum type="arabicPeriod"/>
            </a:pPr>
            <a:r>
              <a:rPr lang="en"/>
              <a:t>Agent sends formatted response back to user</a:t>
            </a:r>
            <a:endParaRPr/>
          </a:p>
        </p:txBody>
      </p:sp>
      <p:pic>
        <p:nvPicPr>
          <p:cNvPr id="301" name="Google Shape;301;p32"/>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pic>
        <p:nvPicPr>
          <p:cNvPr id="302" name="Google Shape;302;p32"/>
          <p:cNvPicPr preferRelativeResize="0"/>
          <p:nvPr/>
        </p:nvPicPr>
        <p:blipFill>
          <a:blip r:embed="rId4">
            <a:alphaModFix/>
          </a:blip>
          <a:stretch>
            <a:fillRect/>
          </a:stretch>
        </p:blipFill>
        <p:spPr>
          <a:xfrm>
            <a:off x="1536850" y="1188337"/>
            <a:ext cx="6962500" cy="2272025"/>
          </a:xfrm>
          <a:prstGeom prst="rect">
            <a:avLst/>
          </a:prstGeom>
          <a:noFill/>
          <a:ln>
            <a:noFill/>
          </a:ln>
        </p:spPr>
      </p:pic>
      <p:sp>
        <p:nvSpPr>
          <p:cNvPr id="303" name="Google Shape;303;p32"/>
          <p:cNvSpPr txBox="1"/>
          <p:nvPr/>
        </p:nvSpPr>
        <p:spPr>
          <a:xfrm>
            <a:off x="461950" y="1268238"/>
            <a:ext cx="25812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b="1" lang="en" sz="2400">
                <a:solidFill>
                  <a:schemeClr val="dk2"/>
                </a:solidFill>
                <a:latin typeface="Montserrat"/>
                <a:ea typeface="Montserrat"/>
                <a:cs typeface="Montserrat"/>
                <a:sym typeface="Montserrat"/>
              </a:rPr>
              <a:t>Agents</a:t>
            </a:r>
            <a:endParaRPr b="1" sz="2400">
              <a:solidFill>
                <a:schemeClr val="dk2"/>
              </a:solidFill>
              <a:latin typeface="Montserrat"/>
              <a:ea typeface="Montserrat"/>
              <a:cs typeface="Montserrat"/>
              <a:sym typeface="Montserrat"/>
            </a:endParaRPr>
          </a:p>
        </p:txBody>
      </p:sp>
      <p:sp>
        <p:nvSpPr>
          <p:cNvPr id="304" name="Google Shape;304;p32"/>
          <p:cNvSpPr/>
          <p:nvPr/>
        </p:nvSpPr>
        <p:spPr>
          <a:xfrm>
            <a:off x="2308775" y="1268250"/>
            <a:ext cx="1518900" cy="823200"/>
          </a:xfrm>
          <a:prstGeom prst="wedgeRectCallout">
            <a:avLst>
              <a:gd fmla="val 104005" name="adj1"/>
              <a:gd fmla="val 1208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5-20x more </a:t>
            </a:r>
            <a:r>
              <a:rPr lang="en" sz="1200">
                <a:latin typeface="Lato"/>
                <a:ea typeface="Lato"/>
                <a:cs typeface="Lato"/>
                <a:sym typeface="Lato"/>
              </a:rPr>
              <a:t>LLM </a:t>
            </a:r>
            <a:r>
              <a:rPr lang="en" sz="1200">
                <a:latin typeface="Lato"/>
                <a:ea typeface="Lato"/>
                <a:cs typeface="Lato"/>
                <a:sym typeface="Lato"/>
              </a:rPr>
              <a:t>calls than with simple completion alone</a:t>
            </a:r>
            <a:endParaRPr sz="1200">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Agents versus single completion </a:t>
            </a:r>
            <a:endParaRPr/>
          </a:p>
        </p:txBody>
      </p:sp>
      <p:sp>
        <p:nvSpPr>
          <p:cNvPr id="310" name="Google Shape;310;p33"/>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3"/>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Live Demo</a:t>
            </a:r>
            <a:endParaRPr b="1" sz="2800">
              <a:solidFill>
                <a:srgbClr val="FFFFFF"/>
              </a:solidFill>
              <a:latin typeface="Montserrat"/>
              <a:ea typeface="Montserrat"/>
              <a:cs typeface="Montserrat"/>
              <a:sym typeface="Montserrat"/>
            </a:endParaRPr>
          </a:p>
        </p:txBody>
      </p:sp>
      <p:pic>
        <p:nvPicPr>
          <p:cNvPr id="312" name="Google Shape;312;p33"/>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sp>
        <p:nvSpPr>
          <p:cNvPr id="313" name="Google Shape;313;p33"/>
          <p:cNvSpPr txBox="1"/>
          <p:nvPr/>
        </p:nvSpPr>
        <p:spPr>
          <a:xfrm>
            <a:off x="4860650" y="2526275"/>
            <a:ext cx="3049800" cy="11853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Use less tokens and requests</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Suitable for simple tasks where accuracy is less important</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Really fast (~5 seconds per completion)</a:t>
            </a:r>
            <a:endParaRPr sz="1300">
              <a:solidFill>
                <a:schemeClr val="accent1"/>
              </a:solidFill>
              <a:latin typeface="Lato"/>
              <a:ea typeface="Lato"/>
              <a:cs typeface="Lato"/>
              <a:sym typeface="Lato"/>
            </a:endParaRPr>
          </a:p>
        </p:txBody>
      </p:sp>
      <p:sp>
        <p:nvSpPr>
          <p:cNvPr id="314" name="Google Shape;314;p33"/>
          <p:cNvSpPr txBox="1"/>
          <p:nvPr/>
        </p:nvSpPr>
        <p:spPr>
          <a:xfrm>
            <a:off x="916000" y="2526275"/>
            <a:ext cx="3049800" cy="9852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Use more tokens/api requests</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Delivers more accurate, refined responses</a:t>
            </a:r>
            <a:endParaRPr sz="1300">
              <a:solidFill>
                <a:schemeClr val="accent1"/>
              </a:solidFill>
              <a:latin typeface="Lato"/>
              <a:ea typeface="Lato"/>
              <a:cs typeface="Lato"/>
              <a:sym typeface="Lato"/>
            </a:endParaRPr>
          </a:p>
          <a:p>
            <a:pPr indent="-311150" lvl="0" marL="457200" rtl="0" algn="l">
              <a:spcBef>
                <a:spcPts val="0"/>
              </a:spcBef>
              <a:spcAft>
                <a:spcPts val="0"/>
              </a:spcAft>
              <a:buClr>
                <a:schemeClr val="accent1"/>
              </a:buClr>
              <a:buSzPts val="1300"/>
              <a:buFont typeface="Lato"/>
              <a:buChar char="-"/>
            </a:pPr>
            <a:r>
              <a:rPr lang="en" sz="1300">
                <a:solidFill>
                  <a:schemeClr val="accent1"/>
                </a:solidFill>
                <a:latin typeface="Lato"/>
                <a:ea typeface="Lato"/>
                <a:cs typeface="Lato"/>
                <a:sym typeface="Lato"/>
              </a:rPr>
              <a:t>Takes longer (1 minute or more)</a:t>
            </a:r>
            <a:endParaRPr sz="1300">
              <a:solidFill>
                <a:schemeClr val="accent1"/>
              </a:solidFill>
              <a:latin typeface="Lato"/>
              <a:ea typeface="Lato"/>
              <a:cs typeface="Lato"/>
              <a:sym typeface="Lato"/>
            </a:endParaRPr>
          </a:p>
        </p:txBody>
      </p:sp>
      <p:sp>
        <p:nvSpPr>
          <p:cNvPr id="315" name="Google Shape;315;p33"/>
          <p:cNvSpPr txBox="1"/>
          <p:nvPr/>
        </p:nvSpPr>
        <p:spPr>
          <a:xfrm>
            <a:off x="839150" y="2211400"/>
            <a:ext cx="2339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2"/>
                </a:solidFill>
                <a:latin typeface="Lato"/>
                <a:ea typeface="Lato"/>
                <a:cs typeface="Lato"/>
                <a:sym typeface="Lato"/>
              </a:rPr>
              <a:t>Agents</a:t>
            </a:r>
            <a:endParaRPr b="1" sz="1500">
              <a:solidFill>
                <a:schemeClr val="dk2"/>
              </a:solidFill>
              <a:latin typeface="Lato"/>
              <a:ea typeface="Lato"/>
              <a:cs typeface="Lato"/>
              <a:sym typeface="Lato"/>
            </a:endParaRPr>
          </a:p>
        </p:txBody>
      </p:sp>
      <p:sp>
        <p:nvSpPr>
          <p:cNvPr id="316" name="Google Shape;316;p33"/>
          <p:cNvSpPr txBox="1"/>
          <p:nvPr/>
        </p:nvSpPr>
        <p:spPr>
          <a:xfrm>
            <a:off x="4910875" y="2211400"/>
            <a:ext cx="2339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2"/>
                </a:solidFill>
                <a:latin typeface="Lato"/>
                <a:ea typeface="Lato"/>
                <a:cs typeface="Lato"/>
                <a:sym typeface="Lato"/>
              </a:rPr>
              <a:t>Single completion</a:t>
            </a:r>
            <a:endParaRPr b="1" sz="1500">
              <a:solidFill>
                <a:schemeClr val="dk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Apogee ChatBot Demo</a:t>
            </a:r>
            <a:endParaRPr/>
          </a:p>
        </p:txBody>
      </p:sp>
      <p:sp>
        <p:nvSpPr>
          <p:cNvPr id="322" name="Google Shape;322;p34"/>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4"/>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Live Demo</a:t>
            </a:r>
            <a:endParaRPr b="1" sz="2800">
              <a:solidFill>
                <a:srgbClr val="FFFFFF"/>
              </a:solidFill>
              <a:latin typeface="Montserrat"/>
              <a:ea typeface="Montserrat"/>
              <a:cs typeface="Montserrat"/>
              <a:sym typeface="Montserrat"/>
            </a:endParaRPr>
          </a:p>
        </p:txBody>
      </p:sp>
      <p:pic>
        <p:nvPicPr>
          <p:cNvPr id="324" name="Google Shape;324;p34"/>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pic>
        <p:nvPicPr>
          <p:cNvPr id="325" name="Google Shape;325;p34"/>
          <p:cNvPicPr preferRelativeResize="0"/>
          <p:nvPr/>
        </p:nvPicPr>
        <p:blipFill>
          <a:blip r:embed="rId4">
            <a:alphaModFix/>
          </a:blip>
          <a:stretch>
            <a:fillRect/>
          </a:stretch>
        </p:blipFill>
        <p:spPr>
          <a:xfrm>
            <a:off x="495300" y="1985575"/>
            <a:ext cx="4076700" cy="676275"/>
          </a:xfrm>
          <a:prstGeom prst="rect">
            <a:avLst/>
          </a:prstGeom>
          <a:noFill/>
          <a:ln>
            <a:noFill/>
          </a:ln>
        </p:spPr>
      </p:pic>
      <p:pic>
        <p:nvPicPr>
          <p:cNvPr id="326" name="Google Shape;326;p34"/>
          <p:cNvPicPr preferRelativeResize="0"/>
          <p:nvPr/>
        </p:nvPicPr>
        <p:blipFill>
          <a:blip r:embed="rId5">
            <a:alphaModFix/>
          </a:blip>
          <a:stretch>
            <a:fillRect/>
          </a:stretch>
        </p:blipFill>
        <p:spPr>
          <a:xfrm>
            <a:off x="913446" y="2793575"/>
            <a:ext cx="5503899" cy="1339300"/>
          </a:xfrm>
          <a:prstGeom prst="rect">
            <a:avLst/>
          </a:prstGeom>
          <a:noFill/>
          <a:ln>
            <a:noFill/>
          </a:ln>
        </p:spPr>
      </p:pic>
      <p:pic>
        <p:nvPicPr>
          <p:cNvPr id="327" name="Google Shape;327;p34"/>
          <p:cNvPicPr preferRelativeResize="0"/>
          <p:nvPr/>
        </p:nvPicPr>
        <p:blipFill>
          <a:blip r:embed="rId6">
            <a:alphaModFix/>
          </a:blip>
          <a:stretch>
            <a:fillRect/>
          </a:stretch>
        </p:blipFill>
        <p:spPr>
          <a:xfrm>
            <a:off x="4951175" y="2451850"/>
            <a:ext cx="3466977" cy="2156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7"/>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sp>
        <p:nvSpPr>
          <p:cNvPr id="113" name="Google Shape;113;p1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CC0000"/>
                </a:solidFill>
              </a:rPr>
              <a:t>Who We Are.</a:t>
            </a:r>
            <a:endParaRPr>
              <a:solidFill>
                <a:srgbClr val="CC0000"/>
              </a:solidFill>
            </a:endParaRPr>
          </a:p>
        </p:txBody>
      </p:sp>
      <p:sp>
        <p:nvSpPr>
          <p:cNvPr id="114" name="Google Shape;114;p17"/>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200000"/>
              </a:lnSpc>
              <a:spcBef>
                <a:spcPts val="0"/>
              </a:spcBef>
              <a:spcAft>
                <a:spcPts val="0"/>
              </a:spcAft>
              <a:buSzPct val="52052"/>
              <a:buNone/>
            </a:pPr>
            <a:r>
              <a:rPr b="1" lang="en" sz="2700">
                <a:solidFill>
                  <a:srgbClr val="1B1D21"/>
                </a:solidFill>
                <a:highlight>
                  <a:srgbClr val="FFFFFF"/>
                </a:highlight>
                <a:latin typeface="Montserrat"/>
                <a:ea typeface="Montserrat"/>
                <a:cs typeface="Montserrat"/>
                <a:sym typeface="Montserrat"/>
              </a:rPr>
              <a:t>Founded in 2018</a:t>
            </a:r>
            <a:endParaRPr b="1" sz="2700">
              <a:solidFill>
                <a:srgbClr val="1B1D2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SzPct val="117117"/>
              <a:buNone/>
            </a:pPr>
            <a:r>
              <a:rPr lang="en" sz="1200">
                <a:solidFill>
                  <a:srgbClr val="6D6D6D"/>
                </a:solidFill>
                <a:highlight>
                  <a:srgbClr val="FFFFFF"/>
                </a:highlight>
                <a:latin typeface="Arial"/>
                <a:ea typeface="Arial"/>
                <a:cs typeface="Arial"/>
                <a:sym typeface="Arial"/>
              </a:rPr>
              <a:t>New Math Data was founded in 2018 to help a few clients with their Cloud needs and then evolved into analyzing and forecasting massive data sets for the Power Industry, moving on to Onica, an AWS premier partner. Since then, New Math Data have formed a reliable and dedicated team of Solutions Architects and Engineers, which has proudly collaborated with numerous amazing customers helping them build a strong AWS footprint.</a:t>
            </a:r>
            <a:endParaRPr sz="1200">
              <a:solidFill>
                <a:srgbClr val="6D6D6D"/>
              </a:solidFill>
              <a:highlight>
                <a:srgbClr val="FFFFFF"/>
              </a:highlight>
              <a:latin typeface="Arial"/>
              <a:ea typeface="Arial"/>
              <a:cs typeface="Arial"/>
              <a:sym typeface="Arial"/>
            </a:endParaRPr>
          </a:p>
          <a:p>
            <a:pPr indent="0" lvl="0" marL="0" rtl="0" algn="l">
              <a:lnSpc>
                <a:spcPct val="115000"/>
              </a:lnSpc>
              <a:spcBef>
                <a:spcPts val="1500"/>
              </a:spcBef>
              <a:spcAft>
                <a:spcPts val="0"/>
              </a:spcAft>
              <a:buSzPct val="117117"/>
              <a:buNone/>
            </a:pPr>
            <a:r>
              <a:rPr b="1" i="1" lang="en" sz="1200">
                <a:solidFill>
                  <a:srgbClr val="6D6D6D"/>
                </a:solidFill>
                <a:highlight>
                  <a:srgbClr val="FFFFFF"/>
                </a:highlight>
                <a:latin typeface="Arial"/>
                <a:ea typeface="Arial"/>
                <a:cs typeface="Arial"/>
                <a:sym typeface="Arial"/>
              </a:rPr>
              <a:t>Right decisions. Lean architecture. Faster to production.</a:t>
            </a:r>
            <a:endParaRPr b="1" i="1" sz="1200">
              <a:solidFill>
                <a:srgbClr val="6D6D6D"/>
              </a:solidFill>
              <a:highlight>
                <a:srgbClr val="FFFFFF"/>
              </a:highlight>
              <a:latin typeface="Arial"/>
              <a:ea typeface="Arial"/>
              <a:cs typeface="Arial"/>
              <a:sym typeface="Arial"/>
            </a:endParaRPr>
          </a:p>
          <a:p>
            <a:pPr indent="0" lvl="0" marL="0" rtl="0" algn="l">
              <a:lnSpc>
                <a:spcPct val="115000"/>
              </a:lnSpc>
              <a:spcBef>
                <a:spcPts val="1500"/>
              </a:spcBef>
              <a:spcAft>
                <a:spcPts val="1200"/>
              </a:spcAft>
              <a:buSzPct val="108108"/>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5"/>
          <p:cNvSpPr txBox="1"/>
          <p:nvPr>
            <p:ph type="title"/>
          </p:nvPr>
        </p:nvSpPr>
        <p:spPr>
          <a:xfrm>
            <a:off x="379150" y="5582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Ask us about workshops!</a:t>
            </a:r>
            <a:endParaRPr/>
          </a:p>
        </p:txBody>
      </p:sp>
      <p:sp>
        <p:nvSpPr>
          <p:cNvPr id="333" name="Google Shape;333;p35"/>
          <p:cNvSpPr txBox="1"/>
          <p:nvPr/>
        </p:nvSpPr>
        <p:spPr>
          <a:xfrm>
            <a:off x="379150" y="1583325"/>
            <a:ext cx="5020800" cy="2261100"/>
          </a:xfrm>
          <a:prstGeom prst="rect">
            <a:avLst/>
          </a:prstGeom>
          <a:noFill/>
          <a:ln>
            <a:noFill/>
          </a:ln>
        </p:spPr>
        <p:txBody>
          <a:bodyPr anchorCtr="0" anchor="t" bIns="91425" lIns="91425" spcFirstLastPara="1" rIns="91425" wrap="square" tIns="91425">
            <a:normAutofit/>
          </a:bodyPr>
          <a:lstStyle/>
          <a:p>
            <a:pPr indent="-298450" lvl="0" marL="457200" rtl="0" algn="l">
              <a:lnSpc>
                <a:spcPct val="115000"/>
              </a:lnSpc>
              <a:spcBef>
                <a:spcPts val="1200"/>
              </a:spcBef>
              <a:spcAft>
                <a:spcPts val="0"/>
              </a:spcAft>
              <a:buSzPts val="1100"/>
              <a:buChar char="●"/>
            </a:pPr>
            <a:r>
              <a:rPr lang="en" sz="1300">
                <a:solidFill>
                  <a:srgbClr val="595959"/>
                </a:solidFill>
                <a:latin typeface="Lato"/>
                <a:ea typeface="Lato"/>
                <a:cs typeface="Lato"/>
                <a:sym typeface="Lato"/>
              </a:rPr>
              <a:t>Elevate your team's understanding of generative AI.</a:t>
            </a:r>
            <a:endParaRPr sz="1300">
              <a:solidFill>
                <a:srgbClr val="595959"/>
              </a:solidFill>
              <a:latin typeface="Lato"/>
              <a:ea typeface="Lato"/>
              <a:cs typeface="Lato"/>
              <a:sym typeface="Lato"/>
            </a:endParaRPr>
          </a:p>
          <a:p>
            <a:pPr indent="-298450" lvl="0" marL="457200" rtl="0" algn="l">
              <a:lnSpc>
                <a:spcPct val="115000"/>
              </a:lnSpc>
              <a:spcBef>
                <a:spcPts val="0"/>
              </a:spcBef>
              <a:spcAft>
                <a:spcPts val="0"/>
              </a:spcAft>
              <a:buSzPts val="1100"/>
              <a:buChar char="●"/>
            </a:pPr>
            <a:r>
              <a:rPr lang="en" sz="1300">
                <a:solidFill>
                  <a:srgbClr val="595959"/>
                </a:solidFill>
                <a:latin typeface="Lato"/>
                <a:ea typeface="Lato"/>
                <a:cs typeface="Lato"/>
                <a:sym typeface="Lato"/>
              </a:rPr>
              <a:t>Dive deeper into practical applications tailored to your industry.</a:t>
            </a:r>
            <a:endParaRPr sz="1300">
              <a:solidFill>
                <a:srgbClr val="595959"/>
              </a:solidFill>
              <a:latin typeface="Lato"/>
              <a:ea typeface="Lato"/>
              <a:cs typeface="Lato"/>
              <a:sym typeface="Lato"/>
            </a:endParaRPr>
          </a:p>
          <a:p>
            <a:pPr indent="-298450" lvl="0" marL="457200" rtl="0" algn="l">
              <a:lnSpc>
                <a:spcPct val="115000"/>
              </a:lnSpc>
              <a:spcBef>
                <a:spcPts val="0"/>
              </a:spcBef>
              <a:spcAft>
                <a:spcPts val="0"/>
              </a:spcAft>
              <a:buSzPts val="1100"/>
              <a:buChar char="●"/>
            </a:pPr>
            <a:r>
              <a:rPr lang="en" sz="1300">
                <a:solidFill>
                  <a:srgbClr val="595959"/>
                </a:solidFill>
                <a:latin typeface="Lato"/>
                <a:ea typeface="Lato"/>
                <a:cs typeface="Lato"/>
                <a:sym typeface="Lato"/>
              </a:rPr>
              <a:t>Hands-on exercises to reinforce learning.</a:t>
            </a:r>
            <a:endParaRPr sz="1300">
              <a:solidFill>
                <a:srgbClr val="595959"/>
              </a:solidFill>
              <a:latin typeface="Lato"/>
              <a:ea typeface="Lato"/>
              <a:cs typeface="Lato"/>
              <a:sym typeface="Lato"/>
            </a:endParaRPr>
          </a:p>
          <a:p>
            <a:pPr indent="-298450" lvl="0" marL="457200" rtl="0" algn="l">
              <a:lnSpc>
                <a:spcPct val="115000"/>
              </a:lnSpc>
              <a:spcBef>
                <a:spcPts val="0"/>
              </a:spcBef>
              <a:spcAft>
                <a:spcPts val="0"/>
              </a:spcAft>
              <a:buSzPts val="1100"/>
              <a:buChar char="●"/>
            </a:pPr>
            <a:r>
              <a:rPr lang="en" sz="1300">
                <a:solidFill>
                  <a:srgbClr val="595959"/>
                </a:solidFill>
                <a:latin typeface="Lato"/>
                <a:ea typeface="Lato"/>
                <a:cs typeface="Lato"/>
                <a:sym typeface="Lato"/>
              </a:rPr>
              <a:t>Customized workshops to fit your team's schedule and objectives.</a:t>
            </a:r>
            <a:endParaRPr sz="1300">
              <a:solidFill>
                <a:srgbClr val="595959"/>
              </a:solidFill>
              <a:latin typeface="Lato"/>
              <a:ea typeface="Lato"/>
              <a:cs typeface="Lato"/>
              <a:sym typeface="Lato"/>
            </a:endParaRPr>
          </a:p>
          <a:p>
            <a:pPr indent="-298450" lvl="0" marL="457200" rtl="0" algn="l">
              <a:lnSpc>
                <a:spcPct val="115000"/>
              </a:lnSpc>
              <a:spcBef>
                <a:spcPts val="0"/>
              </a:spcBef>
              <a:spcAft>
                <a:spcPts val="0"/>
              </a:spcAft>
              <a:buSzPts val="1100"/>
              <a:buChar char="●"/>
            </a:pPr>
            <a:r>
              <a:rPr lang="en" sz="1300">
                <a:solidFill>
                  <a:srgbClr val="595959"/>
                </a:solidFill>
                <a:latin typeface="Lato"/>
                <a:ea typeface="Lato"/>
                <a:cs typeface="Lato"/>
                <a:sym typeface="Lato"/>
              </a:rPr>
              <a:t>Unlock the full potential of generative AI for your business.</a:t>
            </a:r>
            <a:endParaRPr sz="1300">
              <a:solidFill>
                <a:srgbClr val="595959"/>
              </a:solidFill>
              <a:latin typeface="Lato"/>
              <a:ea typeface="Lato"/>
              <a:cs typeface="Lato"/>
              <a:sym typeface="Lato"/>
            </a:endParaRPr>
          </a:p>
          <a:p>
            <a:pPr indent="-298450" lvl="0" marL="457200" rtl="0" algn="l">
              <a:lnSpc>
                <a:spcPct val="115000"/>
              </a:lnSpc>
              <a:spcBef>
                <a:spcPts val="0"/>
              </a:spcBef>
              <a:spcAft>
                <a:spcPts val="0"/>
              </a:spcAft>
              <a:buSzPts val="1100"/>
              <a:buChar char="●"/>
            </a:pPr>
            <a:r>
              <a:rPr lang="en" sz="1300">
                <a:solidFill>
                  <a:srgbClr val="595959"/>
                </a:solidFill>
                <a:latin typeface="Lato"/>
                <a:ea typeface="Lato"/>
                <a:cs typeface="Lato"/>
                <a:sym typeface="Lato"/>
              </a:rPr>
              <a:t>Schedule a consultation to learn more about our workshop offerings.</a:t>
            </a:r>
            <a:endParaRPr sz="1300">
              <a:solidFill>
                <a:srgbClr val="595959"/>
              </a:solidFill>
              <a:latin typeface="Lato"/>
              <a:ea typeface="Lato"/>
              <a:cs typeface="Lato"/>
              <a:sym typeface="Lato"/>
            </a:endParaRPr>
          </a:p>
        </p:txBody>
      </p:sp>
      <p:pic>
        <p:nvPicPr>
          <p:cNvPr id="334" name="Google Shape;334;p35"/>
          <p:cNvPicPr preferRelativeResize="0"/>
          <p:nvPr/>
        </p:nvPicPr>
        <p:blipFill>
          <a:blip r:embed="rId3">
            <a:alphaModFix/>
          </a:blip>
          <a:stretch>
            <a:fillRect/>
          </a:stretch>
        </p:blipFill>
        <p:spPr>
          <a:xfrm>
            <a:off x="6177325" y="1476663"/>
            <a:ext cx="2190175" cy="2190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27305"/>
          </a:blip>
          <a:stretch>
            <a:fillRect/>
          </a:stretch>
        </a:blipFill>
      </p:bgPr>
    </p:bg>
    <p:spTree>
      <p:nvGrpSpPr>
        <p:cNvPr id="338" name="Shape 338"/>
        <p:cNvGrpSpPr/>
        <p:nvPr/>
      </p:nvGrpSpPr>
      <p:grpSpPr>
        <a:xfrm>
          <a:off x="0" y="0"/>
          <a:ext cx="0" cy="0"/>
          <a:chOff x="0" y="0"/>
          <a:chExt cx="0" cy="0"/>
        </a:xfrm>
      </p:grpSpPr>
      <p:sp>
        <p:nvSpPr>
          <p:cNvPr id="339" name="Google Shape;339;p36"/>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
                <a:solidFill>
                  <a:srgbClr val="CC0000"/>
                </a:solidFill>
              </a:rPr>
              <a:t>Thank you.</a:t>
            </a:r>
            <a:endParaRPr>
              <a:solidFill>
                <a:srgbClr val="CC0000"/>
              </a:solidFill>
            </a:endParaRPr>
          </a:p>
        </p:txBody>
      </p:sp>
      <p:sp>
        <p:nvSpPr>
          <p:cNvPr id="340" name="Google Shape;340;p36"/>
          <p:cNvSpPr txBox="1"/>
          <p:nvPr>
            <p:ph idx="2" type="body"/>
          </p:nvPr>
        </p:nvSpPr>
        <p:spPr>
          <a:xfrm>
            <a:off x="730000" y="1908975"/>
            <a:ext cx="3374400" cy="30255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88"/>
              <a:buNone/>
            </a:pPr>
            <a:r>
              <a:rPr i="1" lang="en" sz="1362">
                <a:solidFill>
                  <a:srgbClr val="6D6D6D"/>
                </a:solidFill>
                <a:latin typeface="Raleway"/>
                <a:ea typeface="Raleway"/>
                <a:cs typeface="Raleway"/>
                <a:sym typeface="Raleway"/>
              </a:rPr>
              <a:t>We hope to be of help to your business.</a:t>
            </a:r>
            <a:endParaRPr i="1" sz="1362">
              <a:solidFill>
                <a:srgbClr val="6D6D6D"/>
              </a:solidFill>
              <a:latin typeface="Raleway"/>
              <a:ea typeface="Raleway"/>
              <a:cs typeface="Raleway"/>
              <a:sym typeface="Raleway"/>
            </a:endParaRPr>
          </a:p>
          <a:p>
            <a:pPr indent="0" lvl="0" marL="0" rtl="0" algn="l">
              <a:lnSpc>
                <a:spcPct val="95000"/>
              </a:lnSpc>
              <a:spcBef>
                <a:spcPts val="1200"/>
              </a:spcBef>
              <a:spcAft>
                <a:spcPts val="0"/>
              </a:spcAft>
              <a:buSzPts val="688"/>
              <a:buNone/>
            </a:pPr>
            <a:r>
              <a:t/>
            </a:r>
            <a:endParaRPr i="1" sz="1362">
              <a:solidFill>
                <a:srgbClr val="6D6D6D"/>
              </a:solidFill>
              <a:latin typeface="Raleway"/>
              <a:ea typeface="Raleway"/>
              <a:cs typeface="Raleway"/>
              <a:sym typeface="Raleway"/>
            </a:endParaRPr>
          </a:p>
          <a:p>
            <a:pPr indent="0" lvl="0" marL="0" rtl="0" algn="l">
              <a:lnSpc>
                <a:spcPct val="95000"/>
              </a:lnSpc>
              <a:spcBef>
                <a:spcPts val="1200"/>
              </a:spcBef>
              <a:spcAft>
                <a:spcPts val="0"/>
              </a:spcAft>
              <a:buSzPts val="688"/>
              <a:buNone/>
            </a:pPr>
            <a:r>
              <a:t/>
            </a:r>
            <a:endParaRPr i="1" sz="1362">
              <a:solidFill>
                <a:srgbClr val="6D6D6D"/>
              </a:solidFill>
              <a:latin typeface="Raleway"/>
              <a:ea typeface="Raleway"/>
              <a:cs typeface="Raleway"/>
              <a:sym typeface="Raleway"/>
            </a:endParaRPr>
          </a:p>
          <a:p>
            <a:pPr indent="0" lvl="0" marL="0" rtl="0" algn="l">
              <a:lnSpc>
                <a:spcPct val="95000"/>
              </a:lnSpc>
              <a:spcBef>
                <a:spcPts val="1200"/>
              </a:spcBef>
              <a:spcAft>
                <a:spcPts val="0"/>
              </a:spcAft>
              <a:buSzPts val="688"/>
              <a:buNone/>
            </a:pPr>
            <a:r>
              <a:rPr b="1" lang="en" sz="1562">
                <a:solidFill>
                  <a:srgbClr val="6D6D6D"/>
                </a:solidFill>
                <a:latin typeface="Raleway"/>
                <a:ea typeface="Raleway"/>
                <a:cs typeface="Raleway"/>
                <a:sym typeface="Raleway"/>
              </a:rPr>
              <a:t>Contact Us</a:t>
            </a:r>
            <a:endParaRPr b="1" sz="1562">
              <a:solidFill>
                <a:srgbClr val="6D6D6D"/>
              </a:solidFill>
              <a:latin typeface="Raleway"/>
              <a:ea typeface="Raleway"/>
              <a:cs typeface="Raleway"/>
              <a:sym typeface="Raleway"/>
            </a:endParaRPr>
          </a:p>
          <a:p>
            <a:pPr indent="0" lvl="0" marL="0" rtl="0" algn="l">
              <a:lnSpc>
                <a:spcPct val="95000"/>
              </a:lnSpc>
              <a:spcBef>
                <a:spcPts val="1200"/>
              </a:spcBef>
              <a:spcAft>
                <a:spcPts val="0"/>
              </a:spcAft>
              <a:buSzPts val="688"/>
              <a:buNone/>
            </a:pPr>
            <a:r>
              <a:rPr lang="en" sz="1362">
                <a:solidFill>
                  <a:srgbClr val="6D6D6D"/>
                </a:solidFill>
                <a:latin typeface="Raleway"/>
                <a:ea typeface="Raleway"/>
                <a:cs typeface="Raleway"/>
                <a:sym typeface="Raleway"/>
              </a:rPr>
              <a:t>Phone: +1 (281)  817 - 6190</a:t>
            </a:r>
            <a:endParaRPr sz="1362">
              <a:solidFill>
                <a:srgbClr val="6D6D6D"/>
              </a:solidFill>
              <a:latin typeface="Raleway"/>
              <a:ea typeface="Raleway"/>
              <a:cs typeface="Raleway"/>
              <a:sym typeface="Raleway"/>
            </a:endParaRPr>
          </a:p>
          <a:p>
            <a:pPr indent="0" lvl="0" marL="0" rtl="0" algn="l">
              <a:lnSpc>
                <a:spcPct val="95000"/>
              </a:lnSpc>
              <a:spcBef>
                <a:spcPts val="0"/>
              </a:spcBef>
              <a:spcAft>
                <a:spcPts val="0"/>
              </a:spcAft>
              <a:buSzPts val="688"/>
              <a:buNone/>
            </a:pPr>
            <a:r>
              <a:rPr lang="en" sz="1362">
                <a:solidFill>
                  <a:srgbClr val="6D6D6D"/>
                </a:solidFill>
                <a:latin typeface="Raleway"/>
                <a:ea typeface="Raleway"/>
                <a:cs typeface="Raleway"/>
                <a:sym typeface="Raleway"/>
              </a:rPr>
              <a:t>Email: info@newmathdata.com</a:t>
            </a:r>
            <a:endParaRPr sz="1362">
              <a:solidFill>
                <a:srgbClr val="6D6D6D"/>
              </a:solidFill>
              <a:latin typeface="Raleway"/>
              <a:ea typeface="Raleway"/>
              <a:cs typeface="Raleway"/>
              <a:sym typeface="Raleway"/>
            </a:endParaRPr>
          </a:p>
          <a:p>
            <a:pPr indent="0" lvl="0" marL="0" rtl="0" algn="l">
              <a:lnSpc>
                <a:spcPct val="95000"/>
              </a:lnSpc>
              <a:spcBef>
                <a:spcPts val="0"/>
              </a:spcBef>
              <a:spcAft>
                <a:spcPts val="0"/>
              </a:spcAft>
              <a:buSzPts val="688"/>
              <a:buNone/>
            </a:pPr>
            <a:r>
              <a:rPr lang="en" sz="1362">
                <a:solidFill>
                  <a:srgbClr val="6D6D6D"/>
                </a:solidFill>
                <a:latin typeface="Raleway"/>
                <a:ea typeface="Raleway"/>
                <a:cs typeface="Raleway"/>
                <a:sym typeface="Raleway"/>
              </a:rPr>
              <a:t>NewMathData.com</a:t>
            </a:r>
            <a:endParaRPr sz="1362">
              <a:solidFill>
                <a:srgbClr val="6D6D6D"/>
              </a:solidFill>
              <a:latin typeface="Raleway"/>
              <a:ea typeface="Raleway"/>
              <a:cs typeface="Raleway"/>
              <a:sym typeface="Raleway"/>
            </a:endParaRPr>
          </a:p>
        </p:txBody>
      </p:sp>
      <p:pic>
        <p:nvPicPr>
          <p:cNvPr id="341" name="Google Shape;341;p36"/>
          <p:cNvPicPr preferRelativeResize="0"/>
          <p:nvPr/>
        </p:nvPicPr>
        <p:blipFill rotWithShape="1">
          <a:blip r:embed="rId4">
            <a:alphaModFix/>
          </a:blip>
          <a:srcRect b="0" l="0" r="0" t="0"/>
          <a:stretch/>
        </p:blipFill>
        <p:spPr>
          <a:xfrm>
            <a:off x="5454225" y="3322699"/>
            <a:ext cx="3010875" cy="1548575"/>
          </a:xfrm>
          <a:prstGeom prst="rect">
            <a:avLst/>
          </a:prstGeom>
          <a:noFill/>
          <a:ln>
            <a:noFill/>
          </a:ln>
        </p:spPr>
      </p:pic>
      <p:pic>
        <p:nvPicPr>
          <p:cNvPr id="342" name="Google Shape;342;p36"/>
          <p:cNvPicPr preferRelativeResize="0"/>
          <p:nvPr/>
        </p:nvPicPr>
        <p:blipFill>
          <a:blip r:embed="rId5">
            <a:alphaModFix/>
          </a:blip>
          <a:stretch>
            <a:fillRect/>
          </a:stretch>
        </p:blipFill>
        <p:spPr>
          <a:xfrm>
            <a:off x="7088175" y="222225"/>
            <a:ext cx="1865324" cy="1865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p:nvPr/>
        </p:nvSpPr>
        <p:spPr>
          <a:xfrm>
            <a:off x="-11550" y="434550"/>
            <a:ext cx="50445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8"/>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Story</a:t>
            </a:r>
            <a:endParaRPr b="1" sz="2800">
              <a:solidFill>
                <a:srgbClr val="FFFFFF"/>
              </a:solidFill>
              <a:latin typeface="Montserrat"/>
              <a:ea typeface="Montserrat"/>
              <a:cs typeface="Montserrat"/>
              <a:sym typeface="Montserrat"/>
            </a:endParaRPr>
          </a:p>
        </p:txBody>
      </p:sp>
      <p:pic>
        <p:nvPicPr>
          <p:cNvPr id="121" name="Google Shape;121;p18"/>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pic>
        <p:nvPicPr>
          <p:cNvPr id="122" name="Google Shape;122;p18"/>
          <p:cNvPicPr preferRelativeResize="0"/>
          <p:nvPr/>
        </p:nvPicPr>
        <p:blipFill rotWithShape="1">
          <a:blip r:embed="rId4">
            <a:alphaModFix/>
          </a:blip>
          <a:srcRect b="0" l="0" r="0" t="0"/>
          <a:stretch/>
        </p:blipFill>
        <p:spPr>
          <a:xfrm>
            <a:off x="5243075" y="1614937"/>
            <a:ext cx="1353000" cy="1776253"/>
          </a:xfrm>
          <a:prstGeom prst="rect">
            <a:avLst/>
          </a:prstGeom>
          <a:noFill/>
          <a:ln>
            <a:noFill/>
          </a:ln>
        </p:spPr>
      </p:pic>
      <p:sp>
        <p:nvSpPr>
          <p:cNvPr id="123" name="Google Shape;123;p18"/>
          <p:cNvSpPr txBox="1"/>
          <p:nvPr/>
        </p:nvSpPr>
        <p:spPr>
          <a:xfrm rot="-1524">
            <a:off x="5658710" y="3176659"/>
            <a:ext cx="1353000" cy="351600"/>
          </a:xfrm>
          <a:prstGeom prst="rect">
            <a:avLst/>
          </a:prstGeom>
          <a:solidFill>
            <a:schemeClr val="lt2"/>
          </a:solid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 sz="1100">
                <a:solidFill>
                  <a:srgbClr val="221F1F"/>
                </a:solidFill>
                <a:latin typeface="Verdana"/>
                <a:ea typeface="Verdana"/>
                <a:cs typeface="Verdana"/>
                <a:sym typeface="Verdana"/>
              </a:rPr>
              <a:t>Traey Hatch</a:t>
            </a:r>
            <a:r>
              <a:rPr lang="en" sz="1100">
                <a:latin typeface="Verdana"/>
                <a:ea typeface="Verdana"/>
                <a:cs typeface="Verdana"/>
                <a:sym typeface="Verdana"/>
              </a:rPr>
              <a:t> </a:t>
            </a:r>
            <a:endParaRPr sz="1100">
              <a:latin typeface="Verdana"/>
              <a:ea typeface="Verdana"/>
              <a:cs typeface="Verdana"/>
              <a:sym typeface="Verdana"/>
            </a:endParaRPr>
          </a:p>
          <a:p>
            <a:pPr indent="0" lvl="0" marL="12700" marR="0" rtl="0" algn="l">
              <a:lnSpc>
                <a:spcPct val="100000"/>
              </a:lnSpc>
              <a:spcBef>
                <a:spcPts val="0"/>
              </a:spcBef>
              <a:spcAft>
                <a:spcPts val="0"/>
              </a:spcAft>
              <a:buNone/>
            </a:pPr>
            <a:r>
              <a:rPr lang="en" sz="1100">
                <a:solidFill>
                  <a:srgbClr val="221F1F"/>
                </a:solidFill>
                <a:latin typeface="Verdana"/>
                <a:ea typeface="Verdana"/>
                <a:cs typeface="Verdana"/>
                <a:sym typeface="Verdana"/>
              </a:rPr>
              <a:t>Co-Founder</a:t>
            </a:r>
            <a:endParaRPr sz="1100">
              <a:latin typeface="Verdana"/>
              <a:ea typeface="Verdana"/>
              <a:cs typeface="Verdana"/>
              <a:sym typeface="Verdana"/>
            </a:endParaRPr>
          </a:p>
        </p:txBody>
      </p:sp>
      <p:sp>
        <p:nvSpPr>
          <p:cNvPr id="124" name="Google Shape;124;p18"/>
          <p:cNvSpPr txBox="1"/>
          <p:nvPr/>
        </p:nvSpPr>
        <p:spPr>
          <a:xfrm>
            <a:off x="875175" y="2006141"/>
            <a:ext cx="3607500" cy="837000"/>
          </a:xfrm>
          <a:prstGeom prst="rect">
            <a:avLst/>
          </a:prstGeom>
          <a:noFill/>
          <a:ln>
            <a:noFill/>
          </a:ln>
        </p:spPr>
        <p:txBody>
          <a:bodyPr anchorCtr="0" anchor="t" bIns="0" lIns="0" spcFirstLastPara="1" rIns="0" wrap="square" tIns="12700">
            <a:spAutoFit/>
          </a:bodyPr>
          <a:lstStyle/>
          <a:p>
            <a:pPr indent="0" lvl="0" marL="12700" marR="403860" rtl="0" algn="l">
              <a:lnSpc>
                <a:spcPct val="100000"/>
              </a:lnSpc>
              <a:spcBef>
                <a:spcPts val="0"/>
              </a:spcBef>
              <a:spcAft>
                <a:spcPts val="0"/>
              </a:spcAft>
              <a:buNone/>
            </a:pPr>
            <a:r>
              <a:rPr lang="en" sz="1200">
                <a:solidFill>
                  <a:srgbClr val="221F1F"/>
                </a:solidFill>
                <a:latin typeface="Verdana"/>
                <a:ea typeface="Verdana"/>
                <a:cs typeface="Verdana"/>
                <a:sym typeface="Verdana"/>
              </a:rPr>
              <a:t>30 years of Tech Industry Experience (just for the founders)</a:t>
            </a:r>
            <a:endParaRPr sz="1200">
              <a:latin typeface="Verdana"/>
              <a:ea typeface="Verdana"/>
              <a:cs typeface="Verdana"/>
              <a:sym typeface="Verdana"/>
            </a:endParaRPr>
          </a:p>
          <a:p>
            <a:pPr indent="0" lvl="0" marL="12700" marR="5080" rtl="0" algn="l">
              <a:lnSpc>
                <a:spcPct val="100000"/>
              </a:lnSpc>
              <a:spcBef>
                <a:spcPts val="665"/>
              </a:spcBef>
              <a:spcAft>
                <a:spcPts val="0"/>
              </a:spcAft>
              <a:buNone/>
            </a:pPr>
            <a:r>
              <a:rPr lang="en" sz="1200">
                <a:solidFill>
                  <a:srgbClr val="221F1F"/>
                </a:solidFill>
                <a:latin typeface="Verdana"/>
                <a:ea typeface="Verdana"/>
                <a:cs typeface="Verdana"/>
                <a:sym typeface="Verdana"/>
              </a:rPr>
              <a:t>Superpowers: AI, ML, MLOps, DataOps, Data Engineering, DataBricks</a:t>
            </a:r>
            <a:endParaRPr sz="1200">
              <a:latin typeface="Verdana"/>
              <a:ea typeface="Verdana"/>
              <a:cs typeface="Verdana"/>
              <a:sym typeface="Verdana"/>
            </a:endParaRPr>
          </a:p>
        </p:txBody>
      </p:sp>
      <p:sp>
        <p:nvSpPr>
          <p:cNvPr id="125" name="Google Shape;125;p18"/>
          <p:cNvSpPr txBox="1"/>
          <p:nvPr/>
        </p:nvSpPr>
        <p:spPr>
          <a:xfrm>
            <a:off x="875176" y="2983925"/>
            <a:ext cx="2903400" cy="636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 sz="1200">
                <a:solidFill>
                  <a:srgbClr val="221F1F"/>
                </a:solidFill>
                <a:latin typeface="Verdana"/>
                <a:ea typeface="Verdana"/>
                <a:cs typeface="Verdana"/>
                <a:sym typeface="Verdana"/>
              </a:rPr>
              <a:t>All in on AWS</a:t>
            </a:r>
            <a:endParaRPr sz="1200">
              <a:latin typeface="Verdana"/>
              <a:ea typeface="Verdana"/>
              <a:cs typeface="Verdana"/>
              <a:sym typeface="Verdana"/>
            </a:endParaRPr>
          </a:p>
          <a:p>
            <a:pPr indent="0" lvl="0" marL="0" marR="0" rtl="0" algn="l">
              <a:lnSpc>
                <a:spcPct val="100000"/>
              </a:lnSpc>
              <a:spcBef>
                <a:spcPts val="0"/>
              </a:spcBef>
              <a:spcAft>
                <a:spcPts val="0"/>
              </a:spcAft>
              <a:buNone/>
            </a:pPr>
            <a:r>
              <a:t/>
            </a:r>
            <a:endParaRPr sz="1650">
              <a:latin typeface="Verdana"/>
              <a:ea typeface="Verdana"/>
              <a:cs typeface="Verdana"/>
              <a:sym typeface="Verdana"/>
            </a:endParaRPr>
          </a:p>
          <a:p>
            <a:pPr indent="0" lvl="0" marL="12700" marR="0" rtl="0" algn="l">
              <a:lnSpc>
                <a:spcPct val="100000"/>
              </a:lnSpc>
              <a:spcBef>
                <a:spcPts val="5"/>
              </a:spcBef>
              <a:spcAft>
                <a:spcPts val="0"/>
              </a:spcAft>
              <a:buNone/>
            </a:pPr>
            <a:r>
              <a:rPr lang="en" sz="1200">
                <a:solidFill>
                  <a:srgbClr val="221F1F"/>
                </a:solidFill>
                <a:latin typeface="Verdana"/>
                <a:ea typeface="Verdana"/>
                <a:cs typeface="Verdana"/>
                <a:sym typeface="Verdana"/>
              </a:rPr>
              <a:t>Headquartered in Houston, Texas</a:t>
            </a:r>
            <a:endParaRPr sz="1200">
              <a:latin typeface="Verdana"/>
              <a:ea typeface="Verdana"/>
              <a:cs typeface="Verdana"/>
              <a:sym typeface="Verdana"/>
            </a:endParaRPr>
          </a:p>
        </p:txBody>
      </p:sp>
      <p:pic>
        <p:nvPicPr>
          <p:cNvPr id="126" name="Google Shape;126;p18"/>
          <p:cNvPicPr preferRelativeResize="0"/>
          <p:nvPr/>
        </p:nvPicPr>
        <p:blipFill rotWithShape="1">
          <a:blip r:embed="rId5">
            <a:alphaModFix/>
          </a:blip>
          <a:srcRect b="0" l="0" r="0" t="0"/>
          <a:stretch/>
        </p:blipFill>
        <p:spPr>
          <a:xfrm>
            <a:off x="401551" y="2467129"/>
            <a:ext cx="274942" cy="300022"/>
          </a:xfrm>
          <a:prstGeom prst="rect">
            <a:avLst/>
          </a:prstGeom>
          <a:noFill/>
          <a:ln>
            <a:noFill/>
          </a:ln>
        </p:spPr>
      </p:pic>
      <p:pic>
        <p:nvPicPr>
          <p:cNvPr id="127" name="Google Shape;127;p18"/>
          <p:cNvPicPr preferRelativeResize="0"/>
          <p:nvPr/>
        </p:nvPicPr>
        <p:blipFill rotWithShape="1">
          <a:blip r:embed="rId6">
            <a:alphaModFix/>
          </a:blip>
          <a:srcRect b="0" l="0" r="0" t="0"/>
          <a:stretch/>
        </p:blipFill>
        <p:spPr>
          <a:xfrm>
            <a:off x="404254" y="3368551"/>
            <a:ext cx="269873" cy="310502"/>
          </a:xfrm>
          <a:prstGeom prst="rect">
            <a:avLst/>
          </a:prstGeom>
          <a:noFill/>
          <a:ln>
            <a:noFill/>
          </a:ln>
        </p:spPr>
      </p:pic>
      <p:sp>
        <p:nvSpPr>
          <p:cNvPr id="128" name="Google Shape;128;p18"/>
          <p:cNvSpPr txBox="1"/>
          <p:nvPr/>
        </p:nvSpPr>
        <p:spPr>
          <a:xfrm>
            <a:off x="433071" y="2047830"/>
            <a:ext cx="212700" cy="197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 sz="1200">
                <a:solidFill>
                  <a:srgbClr val="EB1F2C"/>
                </a:solidFill>
                <a:latin typeface="Verdana"/>
                <a:ea typeface="Verdana"/>
                <a:cs typeface="Verdana"/>
                <a:sym typeface="Verdana"/>
              </a:rPr>
              <a:t>30</a:t>
            </a:r>
            <a:endParaRPr sz="1200">
              <a:latin typeface="Verdana"/>
              <a:ea typeface="Verdana"/>
              <a:cs typeface="Verdana"/>
              <a:sym typeface="Verdana"/>
            </a:endParaRPr>
          </a:p>
        </p:txBody>
      </p:sp>
      <p:sp>
        <p:nvSpPr>
          <p:cNvPr id="129" name="Google Shape;129;p18"/>
          <p:cNvSpPr/>
          <p:nvPr/>
        </p:nvSpPr>
        <p:spPr>
          <a:xfrm>
            <a:off x="412192" y="2028449"/>
            <a:ext cx="254000" cy="254000"/>
          </a:xfrm>
          <a:custGeom>
            <a:rect b="b" l="l" r="r" t="t"/>
            <a:pathLst>
              <a:path extrusionOk="0" h="254000" w="254000">
                <a:moveTo>
                  <a:pt x="254000" y="127000"/>
                </a:moveTo>
                <a:lnTo>
                  <a:pt x="244019" y="77565"/>
                </a:lnTo>
                <a:lnTo>
                  <a:pt x="216803" y="37196"/>
                </a:lnTo>
                <a:lnTo>
                  <a:pt x="176434" y="9980"/>
                </a:lnTo>
                <a:lnTo>
                  <a:pt x="127000" y="0"/>
                </a:lnTo>
                <a:lnTo>
                  <a:pt x="77565" y="9980"/>
                </a:lnTo>
                <a:lnTo>
                  <a:pt x="37196" y="37196"/>
                </a:lnTo>
                <a:lnTo>
                  <a:pt x="9980" y="77565"/>
                </a:lnTo>
                <a:lnTo>
                  <a:pt x="0" y="127000"/>
                </a:lnTo>
                <a:lnTo>
                  <a:pt x="9980" y="176434"/>
                </a:lnTo>
                <a:lnTo>
                  <a:pt x="37196" y="216803"/>
                </a:lnTo>
                <a:lnTo>
                  <a:pt x="77565" y="244019"/>
                </a:lnTo>
                <a:lnTo>
                  <a:pt x="127000" y="254000"/>
                </a:lnTo>
                <a:lnTo>
                  <a:pt x="176434" y="244019"/>
                </a:lnTo>
                <a:lnTo>
                  <a:pt x="216803" y="216803"/>
                </a:lnTo>
                <a:lnTo>
                  <a:pt x="244019" y="176434"/>
                </a:lnTo>
                <a:lnTo>
                  <a:pt x="254000" y="127000"/>
                </a:lnTo>
                <a:close/>
              </a:path>
            </a:pathLst>
          </a:custGeom>
          <a:noFill/>
          <a:ln cap="flat" cmpd="sng" w="9525">
            <a:solidFill>
              <a:srgbClr val="EB1F2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30" name="Google Shape;130;p18"/>
          <p:cNvPicPr preferRelativeResize="0"/>
          <p:nvPr/>
        </p:nvPicPr>
        <p:blipFill rotWithShape="1">
          <a:blip r:embed="rId7">
            <a:alphaModFix/>
          </a:blip>
          <a:srcRect b="0" l="0" r="0" t="0"/>
          <a:stretch/>
        </p:blipFill>
        <p:spPr>
          <a:xfrm>
            <a:off x="426770" y="2927654"/>
            <a:ext cx="227238" cy="295142"/>
          </a:xfrm>
          <a:prstGeom prst="rect">
            <a:avLst/>
          </a:prstGeom>
          <a:noFill/>
          <a:ln>
            <a:noFill/>
          </a:ln>
        </p:spPr>
      </p:pic>
      <p:pic>
        <p:nvPicPr>
          <p:cNvPr id="131" name="Google Shape;131;p18"/>
          <p:cNvPicPr preferRelativeResize="0"/>
          <p:nvPr/>
        </p:nvPicPr>
        <p:blipFill rotWithShape="1">
          <a:blip r:embed="rId8">
            <a:alphaModFix/>
          </a:blip>
          <a:srcRect b="0" l="11912" r="11920" t="0"/>
          <a:stretch/>
        </p:blipFill>
        <p:spPr>
          <a:xfrm>
            <a:off x="7231000" y="1635250"/>
            <a:ext cx="1353000" cy="1776250"/>
          </a:xfrm>
          <a:prstGeom prst="rect">
            <a:avLst/>
          </a:prstGeom>
          <a:noFill/>
          <a:ln>
            <a:noFill/>
          </a:ln>
        </p:spPr>
      </p:pic>
      <p:sp>
        <p:nvSpPr>
          <p:cNvPr id="132" name="Google Shape;132;p18"/>
          <p:cNvSpPr txBox="1"/>
          <p:nvPr/>
        </p:nvSpPr>
        <p:spPr>
          <a:xfrm>
            <a:off x="7641652" y="3156652"/>
            <a:ext cx="1353000" cy="351600"/>
          </a:xfrm>
          <a:prstGeom prst="rect">
            <a:avLst/>
          </a:prstGeom>
          <a:solidFill>
            <a:schemeClr val="lt2"/>
          </a:solid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 sz="1100">
                <a:solidFill>
                  <a:srgbClr val="221F1F"/>
                </a:solidFill>
                <a:latin typeface="Verdana"/>
                <a:ea typeface="Verdana"/>
                <a:cs typeface="Verdana"/>
                <a:sym typeface="Verdana"/>
              </a:rPr>
              <a:t>Chris King</a:t>
            </a:r>
            <a:endParaRPr sz="1100">
              <a:latin typeface="Verdana"/>
              <a:ea typeface="Verdana"/>
              <a:cs typeface="Verdana"/>
              <a:sym typeface="Verdana"/>
            </a:endParaRPr>
          </a:p>
          <a:p>
            <a:pPr indent="0" lvl="0" marL="12700" marR="0" rtl="0" algn="l">
              <a:lnSpc>
                <a:spcPct val="100000"/>
              </a:lnSpc>
              <a:spcBef>
                <a:spcPts val="0"/>
              </a:spcBef>
              <a:spcAft>
                <a:spcPts val="0"/>
              </a:spcAft>
              <a:buNone/>
            </a:pPr>
            <a:r>
              <a:rPr lang="en" sz="1100">
                <a:solidFill>
                  <a:srgbClr val="221F1F"/>
                </a:solidFill>
                <a:latin typeface="Verdana"/>
                <a:ea typeface="Verdana"/>
                <a:cs typeface="Verdana"/>
                <a:sym typeface="Verdana"/>
              </a:rPr>
              <a:t>Solutions Architect</a:t>
            </a:r>
            <a:endParaRPr sz="1100">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p:nvPr/>
        </p:nvSpPr>
        <p:spPr>
          <a:xfrm>
            <a:off x="-11550" y="434550"/>
            <a:ext cx="50445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Passionate About Data</a:t>
            </a:r>
            <a:endParaRPr b="1" sz="2800">
              <a:solidFill>
                <a:srgbClr val="FFFFFF"/>
              </a:solidFill>
              <a:latin typeface="Montserrat"/>
              <a:ea typeface="Montserrat"/>
              <a:cs typeface="Montserrat"/>
              <a:sym typeface="Montserrat"/>
            </a:endParaRPr>
          </a:p>
        </p:txBody>
      </p:sp>
      <p:pic>
        <p:nvPicPr>
          <p:cNvPr id="139" name="Google Shape;139;p19"/>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sp>
        <p:nvSpPr>
          <p:cNvPr id="140" name="Google Shape;140;p19"/>
          <p:cNvSpPr txBox="1"/>
          <p:nvPr>
            <p:ph idx="1" type="body"/>
          </p:nvPr>
        </p:nvSpPr>
        <p:spPr>
          <a:xfrm>
            <a:off x="1363141" y="1378773"/>
            <a:ext cx="3081000" cy="3180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 sz="1400">
                <a:solidFill>
                  <a:schemeClr val="dk2"/>
                </a:solidFill>
              </a:rPr>
              <a:t>Stable Teams</a:t>
            </a:r>
            <a:endParaRPr b="1" sz="1400">
              <a:solidFill>
                <a:schemeClr val="dk2"/>
              </a:solidFill>
            </a:endParaRPr>
          </a:p>
          <a:p>
            <a:pPr indent="0" lvl="0" marL="12700" marR="5080" rtl="0" algn="l">
              <a:lnSpc>
                <a:spcPct val="100000"/>
              </a:lnSpc>
              <a:spcBef>
                <a:spcPts val="1360"/>
              </a:spcBef>
              <a:spcAft>
                <a:spcPts val="0"/>
              </a:spcAft>
              <a:buNone/>
            </a:pPr>
            <a:r>
              <a:rPr b="0" lang="en">
                <a:solidFill>
                  <a:schemeClr val="dk2"/>
                </a:solidFill>
                <a:latin typeface="Verdana"/>
                <a:ea typeface="Verdana"/>
                <a:cs typeface="Verdana"/>
                <a:sym typeface="Verdana"/>
              </a:rPr>
              <a:t>By maintaining stable teams, we ensure  consistent performance, reduced  turnover, and a deep understanding of  our clients’ needs, ultimately leading to  superior outcomes.</a:t>
            </a:r>
            <a:endParaRPr>
              <a:solidFill>
                <a:schemeClr val="dk2"/>
              </a:solidFill>
              <a:latin typeface="Verdana"/>
              <a:ea typeface="Verdana"/>
              <a:cs typeface="Verdana"/>
              <a:sym typeface="Verdana"/>
            </a:endParaRPr>
          </a:p>
          <a:p>
            <a:pPr indent="0" lvl="0" marL="0" rtl="0" algn="l">
              <a:lnSpc>
                <a:spcPct val="100000"/>
              </a:lnSpc>
              <a:spcBef>
                <a:spcPts val="0"/>
              </a:spcBef>
              <a:spcAft>
                <a:spcPts val="0"/>
              </a:spcAft>
              <a:buNone/>
            </a:pPr>
            <a:r>
              <a:t/>
            </a:r>
            <a:endParaRPr sz="1600">
              <a:solidFill>
                <a:schemeClr val="dk2"/>
              </a:solidFill>
              <a:latin typeface="Verdana"/>
              <a:ea typeface="Verdana"/>
              <a:cs typeface="Verdana"/>
              <a:sym typeface="Verdana"/>
            </a:endParaRPr>
          </a:p>
          <a:p>
            <a:pPr indent="0" lvl="0" marL="12700" rtl="0" algn="l">
              <a:lnSpc>
                <a:spcPct val="100000"/>
              </a:lnSpc>
              <a:spcBef>
                <a:spcPts val="1095"/>
              </a:spcBef>
              <a:spcAft>
                <a:spcPts val="0"/>
              </a:spcAft>
              <a:buNone/>
            </a:pPr>
            <a:r>
              <a:rPr b="1" lang="en" sz="1400">
                <a:solidFill>
                  <a:schemeClr val="dk2"/>
                </a:solidFill>
              </a:rPr>
              <a:t>Fast Team Set Up</a:t>
            </a:r>
            <a:endParaRPr b="1" sz="1400">
              <a:solidFill>
                <a:schemeClr val="dk2"/>
              </a:solidFill>
            </a:endParaRPr>
          </a:p>
          <a:p>
            <a:pPr indent="0" lvl="0" marL="12700" marR="218440" rtl="0" algn="l">
              <a:lnSpc>
                <a:spcPct val="100000"/>
              </a:lnSpc>
              <a:spcBef>
                <a:spcPts val="1360"/>
              </a:spcBef>
              <a:spcAft>
                <a:spcPts val="0"/>
              </a:spcAft>
              <a:buNone/>
            </a:pPr>
            <a:r>
              <a:rPr b="0" lang="en">
                <a:solidFill>
                  <a:schemeClr val="dk2"/>
                </a:solidFill>
                <a:latin typeface="Verdana"/>
                <a:ea typeface="Verdana"/>
                <a:cs typeface="Verdana"/>
                <a:sym typeface="Verdana"/>
              </a:rPr>
              <a:t>Time is of the essence, and our  streamlined and efficient team setup  process ensures we hit the ground  running.</a:t>
            </a:r>
            <a:endParaRPr>
              <a:solidFill>
                <a:schemeClr val="dk2"/>
              </a:solidFill>
              <a:latin typeface="Verdana"/>
              <a:ea typeface="Verdana"/>
              <a:cs typeface="Verdana"/>
              <a:sym typeface="Verdana"/>
            </a:endParaRPr>
          </a:p>
        </p:txBody>
      </p:sp>
      <p:sp>
        <p:nvSpPr>
          <p:cNvPr id="141" name="Google Shape;141;p19"/>
          <p:cNvSpPr txBox="1"/>
          <p:nvPr>
            <p:ph idx="4294967295" type="body"/>
          </p:nvPr>
        </p:nvSpPr>
        <p:spPr>
          <a:xfrm>
            <a:off x="5350941" y="1378773"/>
            <a:ext cx="3058200" cy="3134400"/>
          </a:xfrm>
          <a:prstGeom prst="rect">
            <a:avLst/>
          </a:prstGeom>
          <a:noFill/>
          <a:ln>
            <a:noFill/>
          </a:ln>
        </p:spPr>
        <p:txBody>
          <a:bodyPr anchorCtr="0" anchor="t" bIns="0" lIns="0" spcFirstLastPara="1" rIns="0" wrap="square" tIns="12700">
            <a:spAutoFit/>
          </a:bodyPr>
          <a:lstStyle/>
          <a:p>
            <a:pPr indent="0" lvl="0" marL="17145" rtl="0" algn="l">
              <a:lnSpc>
                <a:spcPct val="100000"/>
              </a:lnSpc>
              <a:spcBef>
                <a:spcPts val="0"/>
              </a:spcBef>
              <a:spcAft>
                <a:spcPts val="0"/>
              </a:spcAft>
              <a:buNone/>
            </a:pPr>
            <a:r>
              <a:rPr b="1" lang="en" sz="1400">
                <a:solidFill>
                  <a:schemeClr val="dk2"/>
                </a:solidFill>
              </a:rPr>
              <a:t>Expert-Level Team Members</a:t>
            </a:r>
            <a:endParaRPr b="1" sz="1400">
              <a:solidFill>
                <a:schemeClr val="dk2"/>
              </a:solidFill>
            </a:endParaRPr>
          </a:p>
          <a:p>
            <a:pPr indent="0" lvl="0" marL="17145" marR="11430" rtl="0" algn="l">
              <a:lnSpc>
                <a:spcPct val="100000"/>
              </a:lnSpc>
              <a:spcBef>
                <a:spcPts val="1360"/>
              </a:spcBef>
              <a:spcAft>
                <a:spcPts val="0"/>
              </a:spcAft>
              <a:buNone/>
            </a:pPr>
            <a:r>
              <a:rPr b="0" lang="en">
                <a:solidFill>
                  <a:schemeClr val="dk2"/>
                </a:solidFill>
                <a:latin typeface="Verdana"/>
                <a:ea typeface="Verdana"/>
                <a:cs typeface="Verdana"/>
                <a:sym typeface="Verdana"/>
              </a:rPr>
              <a:t>With a proven track record of delivering  exceptional results, our teams leverage  their expertise to tackle complex  challenges head-on and consistently  exceed client expectations.</a:t>
            </a:r>
            <a:endParaRPr>
              <a:solidFill>
                <a:schemeClr val="dk2"/>
              </a:solidFill>
              <a:latin typeface="Verdana"/>
              <a:ea typeface="Verdana"/>
              <a:cs typeface="Verdana"/>
              <a:sym typeface="Verdana"/>
            </a:endParaRPr>
          </a:p>
          <a:p>
            <a:pPr indent="0" lvl="0" marL="0" rtl="0" algn="l">
              <a:lnSpc>
                <a:spcPct val="100000"/>
              </a:lnSpc>
              <a:spcBef>
                <a:spcPts val="0"/>
              </a:spcBef>
              <a:spcAft>
                <a:spcPts val="0"/>
              </a:spcAft>
              <a:buNone/>
            </a:pPr>
            <a:r>
              <a:t/>
            </a:r>
            <a:endParaRPr>
              <a:solidFill>
                <a:schemeClr val="dk2"/>
              </a:solidFill>
              <a:latin typeface="Verdana"/>
              <a:ea typeface="Verdana"/>
              <a:cs typeface="Verdana"/>
              <a:sym typeface="Verdana"/>
            </a:endParaRPr>
          </a:p>
          <a:p>
            <a:pPr indent="0" lvl="0" marL="12700" rtl="0" algn="l">
              <a:lnSpc>
                <a:spcPct val="100000"/>
              </a:lnSpc>
              <a:spcBef>
                <a:spcPts val="1095"/>
              </a:spcBef>
              <a:spcAft>
                <a:spcPts val="0"/>
              </a:spcAft>
              <a:buNone/>
            </a:pPr>
            <a:r>
              <a:rPr b="1" lang="en" sz="1400">
                <a:solidFill>
                  <a:schemeClr val="dk2"/>
                </a:solidFill>
              </a:rPr>
              <a:t>Flexibility And Easy Scaling</a:t>
            </a:r>
            <a:endParaRPr b="1" sz="1400">
              <a:solidFill>
                <a:schemeClr val="dk2"/>
              </a:solidFill>
            </a:endParaRPr>
          </a:p>
          <a:p>
            <a:pPr indent="0" lvl="0" marL="12700" marR="121920" rtl="0" algn="l">
              <a:lnSpc>
                <a:spcPct val="100000"/>
              </a:lnSpc>
              <a:spcBef>
                <a:spcPts val="1360"/>
              </a:spcBef>
              <a:spcAft>
                <a:spcPts val="0"/>
              </a:spcAft>
              <a:buNone/>
            </a:pPr>
            <a:r>
              <a:rPr b="0" lang="en">
                <a:solidFill>
                  <a:schemeClr val="dk2"/>
                </a:solidFill>
                <a:latin typeface="Verdana"/>
                <a:ea typeface="Verdana"/>
                <a:cs typeface="Verdana"/>
                <a:sym typeface="Verdana"/>
              </a:rPr>
              <a:t>Our agile approach empowers us with  the flexibility to adapt swiftly to  changing project requirements and  market dynamics.</a:t>
            </a:r>
            <a:endParaRPr>
              <a:solidFill>
                <a:schemeClr val="dk2"/>
              </a:solidFill>
              <a:latin typeface="Verdana"/>
              <a:ea typeface="Verdana"/>
              <a:cs typeface="Verdana"/>
              <a:sym typeface="Verdana"/>
            </a:endParaRPr>
          </a:p>
        </p:txBody>
      </p:sp>
      <p:sp>
        <p:nvSpPr>
          <p:cNvPr id="142" name="Google Shape;142;p19"/>
          <p:cNvSpPr/>
          <p:nvPr/>
        </p:nvSpPr>
        <p:spPr>
          <a:xfrm>
            <a:off x="676624" y="1445969"/>
            <a:ext cx="515619" cy="532130"/>
          </a:xfrm>
          <a:custGeom>
            <a:rect b="b" l="l" r="r" t="t"/>
            <a:pathLst>
              <a:path extrusionOk="0" h="532130" w="515619">
                <a:moveTo>
                  <a:pt x="161315" y="275818"/>
                </a:moveTo>
                <a:lnTo>
                  <a:pt x="156857" y="283895"/>
                </a:lnTo>
                <a:lnTo>
                  <a:pt x="157060" y="283337"/>
                </a:lnTo>
                <a:lnTo>
                  <a:pt x="156857" y="283895"/>
                </a:lnTo>
                <a:lnTo>
                  <a:pt x="108877" y="363486"/>
                </a:lnTo>
                <a:lnTo>
                  <a:pt x="113322" y="395351"/>
                </a:lnTo>
                <a:lnTo>
                  <a:pt x="115831" y="404854"/>
                </a:lnTo>
                <a:lnTo>
                  <a:pt x="135966" y="437667"/>
                </a:lnTo>
                <a:lnTo>
                  <a:pt x="168143" y="471966"/>
                </a:lnTo>
                <a:lnTo>
                  <a:pt x="202056" y="501855"/>
                </a:lnTo>
                <a:lnTo>
                  <a:pt x="234852" y="527519"/>
                </a:lnTo>
                <a:lnTo>
                  <a:pt x="245465" y="531863"/>
                </a:lnTo>
                <a:lnTo>
                  <a:pt x="248869" y="530707"/>
                </a:lnTo>
                <a:lnTo>
                  <a:pt x="250939" y="528561"/>
                </a:lnTo>
                <a:lnTo>
                  <a:pt x="252983" y="526453"/>
                </a:lnTo>
                <a:lnTo>
                  <a:pt x="254050" y="522947"/>
                </a:lnTo>
                <a:lnTo>
                  <a:pt x="253771" y="517880"/>
                </a:lnTo>
                <a:lnTo>
                  <a:pt x="227076" y="493179"/>
                </a:lnTo>
                <a:lnTo>
                  <a:pt x="223583" y="489762"/>
                </a:lnTo>
                <a:lnTo>
                  <a:pt x="228511" y="484428"/>
                </a:lnTo>
                <a:lnTo>
                  <a:pt x="232181" y="487654"/>
                </a:lnTo>
                <a:lnTo>
                  <a:pt x="260134" y="513499"/>
                </a:lnTo>
                <a:lnTo>
                  <a:pt x="274167" y="526478"/>
                </a:lnTo>
                <a:lnTo>
                  <a:pt x="279247" y="524776"/>
                </a:lnTo>
                <a:lnTo>
                  <a:pt x="283616" y="522960"/>
                </a:lnTo>
                <a:lnTo>
                  <a:pt x="286524" y="520103"/>
                </a:lnTo>
                <a:lnTo>
                  <a:pt x="289534" y="517156"/>
                </a:lnTo>
                <a:lnTo>
                  <a:pt x="291604" y="512876"/>
                </a:lnTo>
                <a:lnTo>
                  <a:pt x="292938" y="506564"/>
                </a:lnTo>
                <a:lnTo>
                  <a:pt x="254660" y="471170"/>
                </a:lnTo>
                <a:lnTo>
                  <a:pt x="251129" y="467753"/>
                </a:lnTo>
                <a:lnTo>
                  <a:pt x="256082" y="462394"/>
                </a:lnTo>
                <a:lnTo>
                  <a:pt x="259765" y="465620"/>
                </a:lnTo>
                <a:lnTo>
                  <a:pt x="299745" y="502602"/>
                </a:lnTo>
                <a:lnTo>
                  <a:pt x="303669" y="506222"/>
                </a:lnTo>
                <a:lnTo>
                  <a:pt x="309978" y="503861"/>
                </a:lnTo>
                <a:lnTo>
                  <a:pt x="316020" y="499027"/>
                </a:lnTo>
                <a:lnTo>
                  <a:pt x="321271" y="491802"/>
                </a:lnTo>
                <a:lnTo>
                  <a:pt x="325208" y="482269"/>
                </a:lnTo>
                <a:lnTo>
                  <a:pt x="286689" y="446659"/>
                </a:lnTo>
                <a:lnTo>
                  <a:pt x="283184" y="443242"/>
                </a:lnTo>
                <a:lnTo>
                  <a:pt x="288112" y="437883"/>
                </a:lnTo>
                <a:lnTo>
                  <a:pt x="291795" y="441109"/>
                </a:lnTo>
                <a:lnTo>
                  <a:pt x="332168" y="478434"/>
                </a:lnTo>
                <a:lnTo>
                  <a:pt x="332346" y="478612"/>
                </a:lnTo>
                <a:lnTo>
                  <a:pt x="337451" y="483323"/>
                </a:lnTo>
                <a:lnTo>
                  <a:pt x="345173" y="481812"/>
                </a:lnTo>
                <a:lnTo>
                  <a:pt x="350875" y="478777"/>
                </a:lnTo>
                <a:lnTo>
                  <a:pt x="354774" y="474332"/>
                </a:lnTo>
                <a:lnTo>
                  <a:pt x="358648" y="469938"/>
                </a:lnTo>
                <a:lnTo>
                  <a:pt x="360857" y="464007"/>
                </a:lnTo>
                <a:lnTo>
                  <a:pt x="361772" y="457022"/>
                </a:lnTo>
                <a:lnTo>
                  <a:pt x="270027" y="372148"/>
                </a:lnTo>
                <a:lnTo>
                  <a:pt x="269811" y="371970"/>
                </a:lnTo>
                <a:lnTo>
                  <a:pt x="269620" y="371741"/>
                </a:lnTo>
                <a:lnTo>
                  <a:pt x="269532" y="371614"/>
                </a:lnTo>
                <a:lnTo>
                  <a:pt x="269417" y="371475"/>
                </a:lnTo>
                <a:lnTo>
                  <a:pt x="269278" y="371221"/>
                </a:lnTo>
                <a:lnTo>
                  <a:pt x="269049" y="370763"/>
                </a:lnTo>
                <a:lnTo>
                  <a:pt x="268859" y="370039"/>
                </a:lnTo>
                <a:lnTo>
                  <a:pt x="268820" y="368947"/>
                </a:lnTo>
                <a:lnTo>
                  <a:pt x="269239" y="367601"/>
                </a:lnTo>
                <a:lnTo>
                  <a:pt x="270128" y="366471"/>
                </a:lnTo>
                <a:lnTo>
                  <a:pt x="271081" y="365874"/>
                </a:lnTo>
                <a:lnTo>
                  <a:pt x="271627" y="365683"/>
                </a:lnTo>
                <a:lnTo>
                  <a:pt x="271818" y="365645"/>
                </a:lnTo>
                <a:lnTo>
                  <a:pt x="272034" y="365594"/>
                </a:lnTo>
                <a:lnTo>
                  <a:pt x="272211" y="365582"/>
                </a:lnTo>
                <a:lnTo>
                  <a:pt x="272364" y="365569"/>
                </a:lnTo>
                <a:lnTo>
                  <a:pt x="272669" y="365556"/>
                </a:lnTo>
                <a:lnTo>
                  <a:pt x="272846" y="365569"/>
                </a:lnTo>
                <a:lnTo>
                  <a:pt x="273024" y="365582"/>
                </a:lnTo>
                <a:lnTo>
                  <a:pt x="274332" y="365721"/>
                </a:lnTo>
                <a:lnTo>
                  <a:pt x="274383" y="365912"/>
                </a:lnTo>
                <a:lnTo>
                  <a:pt x="275221" y="366255"/>
                </a:lnTo>
                <a:lnTo>
                  <a:pt x="276885" y="366941"/>
                </a:lnTo>
                <a:lnTo>
                  <a:pt x="277672" y="366483"/>
                </a:lnTo>
                <a:lnTo>
                  <a:pt x="284721" y="369925"/>
                </a:lnTo>
                <a:lnTo>
                  <a:pt x="287185" y="371132"/>
                </a:lnTo>
                <a:lnTo>
                  <a:pt x="290461" y="369595"/>
                </a:lnTo>
                <a:lnTo>
                  <a:pt x="292849" y="368973"/>
                </a:lnTo>
                <a:lnTo>
                  <a:pt x="297141" y="366179"/>
                </a:lnTo>
                <a:lnTo>
                  <a:pt x="299161" y="363550"/>
                </a:lnTo>
                <a:lnTo>
                  <a:pt x="302348" y="359422"/>
                </a:lnTo>
                <a:lnTo>
                  <a:pt x="300596" y="357251"/>
                </a:lnTo>
                <a:lnTo>
                  <a:pt x="301434" y="355384"/>
                </a:lnTo>
                <a:lnTo>
                  <a:pt x="298475" y="351497"/>
                </a:lnTo>
                <a:lnTo>
                  <a:pt x="243973" y="329019"/>
                </a:lnTo>
                <a:lnTo>
                  <a:pt x="190563" y="307401"/>
                </a:lnTo>
                <a:lnTo>
                  <a:pt x="180708" y="303441"/>
                </a:lnTo>
                <a:lnTo>
                  <a:pt x="179933" y="303110"/>
                </a:lnTo>
                <a:lnTo>
                  <a:pt x="179323" y="302628"/>
                </a:lnTo>
                <a:lnTo>
                  <a:pt x="178904" y="302006"/>
                </a:lnTo>
                <a:lnTo>
                  <a:pt x="161315" y="275818"/>
                </a:lnTo>
                <a:close/>
              </a:path>
              <a:path extrusionOk="0" h="532130" w="515619">
                <a:moveTo>
                  <a:pt x="420979" y="154038"/>
                </a:moveTo>
                <a:lnTo>
                  <a:pt x="419328" y="153987"/>
                </a:lnTo>
                <a:lnTo>
                  <a:pt x="417614" y="154051"/>
                </a:lnTo>
                <a:lnTo>
                  <a:pt x="415861" y="154203"/>
                </a:lnTo>
                <a:lnTo>
                  <a:pt x="352971" y="262204"/>
                </a:lnTo>
                <a:lnTo>
                  <a:pt x="352767" y="262496"/>
                </a:lnTo>
                <a:lnTo>
                  <a:pt x="349973" y="266382"/>
                </a:lnTo>
                <a:lnTo>
                  <a:pt x="344055" y="262547"/>
                </a:lnTo>
                <a:lnTo>
                  <a:pt x="346455" y="258406"/>
                </a:lnTo>
                <a:lnTo>
                  <a:pt x="346786" y="257835"/>
                </a:lnTo>
                <a:lnTo>
                  <a:pt x="348992" y="252176"/>
                </a:lnTo>
                <a:lnTo>
                  <a:pt x="351012" y="245737"/>
                </a:lnTo>
                <a:lnTo>
                  <a:pt x="352008" y="239438"/>
                </a:lnTo>
                <a:lnTo>
                  <a:pt x="351142" y="234200"/>
                </a:lnTo>
                <a:lnTo>
                  <a:pt x="329907" y="227685"/>
                </a:lnTo>
                <a:lnTo>
                  <a:pt x="326682" y="238696"/>
                </a:lnTo>
                <a:lnTo>
                  <a:pt x="316509" y="297048"/>
                </a:lnTo>
                <a:lnTo>
                  <a:pt x="307013" y="353962"/>
                </a:lnTo>
                <a:lnTo>
                  <a:pt x="305295" y="364401"/>
                </a:lnTo>
                <a:lnTo>
                  <a:pt x="305155" y="365213"/>
                </a:lnTo>
                <a:lnTo>
                  <a:pt x="304749" y="365963"/>
                </a:lnTo>
                <a:lnTo>
                  <a:pt x="304139" y="366534"/>
                </a:lnTo>
                <a:lnTo>
                  <a:pt x="300329" y="370116"/>
                </a:lnTo>
                <a:lnTo>
                  <a:pt x="294779" y="373062"/>
                </a:lnTo>
                <a:lnTo>
                  <a:pt x="291020" y="375754"/>
                </a:lnTo>
                <a:lnTo>
                  <a:pt x="289344" y="376936"/>
                </a:lnTo>
                <a:lnTo>
                  <a:pt x="288366" y="377964"/>
                </a:lnTo>
                <a:lnTo>
                  <a:pt x="287934" y="378523"/>
                </a:lnTo>
                <a:lnTo>
                  <a:pt x="356565" y="441045"/>
                </a:lnTo>
                <a:lnTo>
                  <a:pt x="365086" y="429488"/>
                </a:lnTo>
                <a:lnTo>
                  <a:pt x="368414" y="425958"/>
                </a:lnTo>
                <a:lnTo>
                  <a:pt x="368808" y="425538"/>
                </a:lnTo>
                <a:lnTo>
                  <a:pt x="369290" y="425221"/>
                </a:lnTo>
                <a:lnTo>
                  <a:pt x="369836" y="425018"/>
                </a:lnTo>
                <a:lnTo>
                  <a:pt x="409651" y="410121"/>
                </a:lnTo>
                <a:lnTo>
                  <a:pt x="446049" y="378828"/>
                </a:lnTo>
                <a:lnTo>
                  <a:pt x="472541" y="339960"/>
                </a:lnTo>
                <a:lnTo>
                  <a:pt x="494347" y="300359"/>
                </a:lnTo>
                <a:lnTo>
                  <a:pt x="512263" y="262776"/>
                </a:lnTo>
                <a:lnTo>
                  <a:pt x="515162" y="256095"/>
                </a:lnTo>
                <a:lnTo>
                  <a:pt x="514172" y="251485"/>
                </a:lnTo>
                <a:lnTo>
                  <a:pt x="512318" y="248412"/>
                </a:lnTo>
                <a:lnTo>
                  <a:pt x="509765" y="246849"/>
                </a:lnTo>
                <a:lnTo>
                  <a:pt x="507263" y="245325"/>
                </a:lnTo>
                <a:lnTo>
                  <a:pt x="503631" y="245046"/>
                </a:lnTo>
                <a:lnTo>
                  <a:pt x="498728" y="246418"/>
                </a:lnTo>
                <a:lnTo>
                  <a:pt x="480441" y="277837"/>
                </a:lnTo>
                <a:lnTo>
                  <a:pt x="477862" y="282003"/>
                </a:lnTo>
                <a:lnTo>
                  <a:pt x="471576" y="278333"/>
                </a:lnTo>
                <a:lnTo>
                  <a:pt x="473913" y="274040"/>
                </a:lnTo>
                <a:lnTo>
                  <a:pt x="493077" y="241147"/>
                </a:lnTo>
                <a:lnTo>
                  <a:pt x="502716" y="224637"/>
                </a:lnTo>
                <a:lnTo>
                  <a:pt x="485647" y="210578"/>
                </a:lnTo>
                <a:lnTo>
                  <a:pt x="479209" y="210642"/>
                </a:lnTo>
                <a:lnTo>
                  <a:pt x="452970" y="255701"/>
                </a:lnTo>
                <a:lnTo>
                  <a:pt x="450443" y="260045"/>
                </a:lnTo>
                <a:lnTo>
                  <a:pt x="443903" y="256247"/>
                </a:lnTo>
                <a:lnTo>
                  <a:pt x="446430" y="251904"/>
                </a:lnTo>
                <a:lnTo>
                  <a:pt x="473849" y="204851"/>
                </a:lnTo>
                <a:lnTo>
                  <a:pt x="448475" y="184404"/>
                </a:lnTo>
                <a:lnTo>
                  <a:pt x="422071" y="229755"/>
                </a:lnTo>
                <a:lnTo>
                  <a:pt x="419544" y="234099"/>
                </a:lnTo>
                <a:lnTo>
                  <a:pt x="413016" y="230314"/>
                </a:lnTo>
                <a:lnTo>
                  <a:pt x="415556" y="225958"/>
                </a:lnTo>
                <a:lnTo>
                  <a:pt x="443230" y="178447"/>
                </a:lnTo>
                <a:lnTo>
                  <a:pt x="446849" y="172237"/>
                </a:lnTo>
                <a:lnTo>
                  <a:pt x="420992" y="154025"/>
                </a:lnTo>
                <a:close/>
              </a:path>
              <a:path extrusionOk="0" h="532130" w="515619">
                <a:moveTo>
                  <a:pt x="140271" y="97993"/>
                </a:moveTo>
                <a:lnTo>
                  <a:pt x="99903" y="112077"/>
                </a:lnTo>
                <a:lnTo>
                  <a:pt x="71666" y="138264"/>
                </a:lnTo>
                <a:lnTo>
                  <a:pt x="44375" y="176566"/>
                </a:lnTo>
                <a:lnTo>
                  <a:pt x="21747" y="215701"/>
                </a:lnTo>
                <a:lnTo>
                  <a:pt x="3040" y="252903"/>
                </a:lnTo>
                <a:lnTo>
                  <a:pt x="0" y="259524"/>
                </a:lnTo>
                <a:lnTo>
                  <a:pt x="876" y="264160"/>
                </a:lnTo>
                <a:lnTo>
                  <a:pt x="2679" y="267271"/>
                </a:lnTo>
                <a:lnTo>
                  <a:pt x="5181" y="268884"/>
                </a:lnTo>
                <a:lnTo>
                  <a:pt x="7645" y="270459"/>
                </a:lnTo>
                <a:lnTo>
                  <a:pt x="11290" y="270827"/>
                </a:lnTo>
                <a:lnTo>
                  <a:pt x="16205" y="269557"/>
                </a:lnTo>
                <a:lnTo>
                  <a:pt x="35178" y="238518"/>
                </a:lnTo>
                <a:lnTo>
                  <a:pt x="37833" y="234365"/>
                </a:lnTo>
                <a:lnTo>
                  <a:pt x="44094" y="238201"/>
                </a:lnTo>
                <a:lnTo>
                  <a:pt x="41605" y="242455"/>
                </a:lnTo>
                <a:lnTo>
                  <a:pt x="21767" y="274942"/>
                </a:lnTo>
                <a:lnTo>
                  <a:pt x="11798" y="291236"/>
                </a:lnTo>
                <a:lnTo>
                  <a:pt x="14465" y="295897"/>
                </a:lnTo>
                <a:lnTo>
                  <a:pt x="35013" y="305727"/>
                </a:lnTo>
                <a:lnTo>
                  <a:pt x="62191" y="261226"/>
                </a:lnTo>
                <a:lnTo>
                  <a:pt x="64820" y="256933"/>
                </a:lnTo>
                <a:lnTo>
                  <a:pt x="71246" y="260858"/>
                </a:lnTo>
                <a:lnTo>
                  <a:pt x="68630" y="265150"/>
                </a:lnTo>
                <a:lnTo>
                  <a:pt x="37464" y="316179"/>
                </a:lnTo>
                <a:lnTo>
                  <a:pt x="41018" y="321906"/>
                </a:lnTo>
                <a:lnTo>
                  <a:pt x="46943" y="326885"/>
                </a:lnTo>
                <a:lnTo>
                  <a:pt x="55058" y="330616"/>
                </a:lnTo>
                <a:lnTo>
                  <a:pt x="65176" y="332600"/>
                </a:lnTo>
                <a:lnTo>
                  <a:pt x="92532" y="287807"/>
                </a:lnTo>
                <a:lnTo>
                  <a:pt x="95148" y="283527"/>
                </a:lnTo>
                <a:lnTo>
                  <a:pt x="101587" y="287464"/>
                </a:lnTo>
                <a:lnTo>
                  <a:pt x="98971" y="291744"/>
                </a:lnTo>
                <a:lnTo>
                  <a:pt x="66547" y="344805"/>
                </a:lnTo>
                <a:lnTo>
                  <a:pt x="90081" y="363931"/>
                </a:lnTo>
                <a:lnTo>
                  <a:pt x="97104" y="363474"/>
                </a:lnTo>
                <a:lnTo>
                  <a:pt x="148208" y="278701"/>
                </a:lnTo>
                <a:lnTo>
                  <a:pt x="151845" y="274046"/>
                </a:lnTo>
                <a:lnTo>
                  <a:pt x="155457" y="268398"/>
                </a:lnTo>
                <a:lnTo>
                  <a:pt x="158960" y="262431"/>
                </a:lnTo>
                <a:lnTo>
                  <a:pt x="162267" y="256819"/>
                </a:lnTo>
                <a:lnTo>
                  <a:pt x="162420" y="256578"/>
                </a:lnTo>
                <a:lnTo>
                  <a:pt x="162623" y="256362"/>
                </a:lnTo>
                <a:lnTo>
                  <a:pt x="162699" y="256235"/>
                </a:lnTo>
                <a:lnTo>
                  <a:pt x="162839" y="256108"/>
                </a:lnTo>
                <a:lnTo>
                  <a:pt x="163067" y="255917"/>
                </a:lnTo>
                <a:lnTo>
                  <a:pt x="163461" y="255600"/>
                </a:lnTo>
                <a:lnTo>
                  <a:pt x="164122" y="255257"/>
                </a:lnTo>
                <a:lnTo>
                  <a:pt x="165201" y="255016"/>
                </a:lnTo>
                <a:lnTo>
                  <a:pt x="166598" y="255143"/>
                </a:lnTo>
                <a:lnTo>
                  <a:pt x="167868" y="255803"/>
                </a:lnTo>
                <a:lnTo>
                  <a:pt x="168630" y="256628"/>
                </a:lnTo>
                <a:lnTo>
                  <a:pt x="168935" y="257111"/>
                </a:lnTo>
                <a:lnTo>
                  <a:pt x="169011" y="257302"/>
                </a:lnTo>
                <a:lnTo>
                  <a:pt x="169100" y="257505"/>
                </a:lnTo>
                <a:lnTo>
                  <a:pt x="169138" y="257657"/>
                </a:lnTo>
                <a:lnTo>
                  <a:pt x="169176" y="257810"/>
                </a:lnTo>
                <a:lnTo>
                  <a:pt x="169265" y="258089"/>
                </a:lnTo>
                <a:lnTo>
                  <a:pt x="169290" y="258305"/>
                </a:lnTo>
                <a:lnTo>
                  <a:pt x="169303" y="258457"/>
                </a:lnTo>
                <a:lnTo>
                  <a:pt x="169430" y="259778"/>
                </a:lnTo>
                <a:lnTo>
                  <a:pt x="169265" y="259854"/>
                </a:lnTo>
                <a:lnTo>
                  <a:pt x="169100" y="260743"/>
                </a:lnTo>
                <a:lnTo>
                  <a:pt x="168757" y="262509"/>
                </a:lnTo>
                <a:lnTo>
                  <a:pt x="167932" y="265976"/>
                </a:lnTo>
                <a:lnTo>
                  <a:pt x="165950" y="273558"/>
                </a:lnTo>
                <a:lnTo>
                  <a:pt x="165252" y="276225"/>
                </a:lnTo>
                <a:lnTo>
                  <a:pt x="165823" y="277901"/>
                </a:lnTo>
                <a:lnTo>
                  <a:pt x="167373" y="279831"/>
                </a:lnTo>
                <a:lnTo>
                  <a:pt x="168910" y="281774"/>
                </a:lnTo>
                <a:lnTo>
                  <a:pt x="171627" y="283679"/>
                </a:lnTo>
                <a:lnTo>
                  <a:pt x="174599" y="285153"/>
                </a:lnTo>
                <a:lnTo>
                  <a:pt x="179260" y="287464"/>
                </a:lnTo>
                <a:lnTo>
                  <a:pt x="182498" y="288036"/>
                </a:lnTo>
                <a:lnTo>
                  <a:pt x="184492" y="288493"/>
                </a:lnTo>
                <a:lnTo>
                  <a:pt x="188125" y="280644"/>
                </a:lnTo>
                <a:lnTo>
                  <a:pt x="193916" y="251371"/>
                </a:lnTo>
                <a:lnTo>
                  <a:pt x="200190" y="223286"/>
                </a:lnTo>
                <a:lnTo>
                  <a:pt x="207951" y="192122"/>
                </a:lnTo>
                <a:lnTo>
                  <a:pt x="214752" y="166106"/>
                </a:lnTo>
                <a:lnTo>
                  <a:pt x="218147" y="153466"/>
                </a:lnTo>
                <a:lnTo>
                  <a:pt x="140284" y="97980"/>
                </a:lnTo>
                <a:close/>
              </a:path>
              <a:path extrusionOk="0" h="532130" w="515619">
                <a:moveTo>
                  <a:pt x="250037" y="0"/>
                </a:moveTo>
                <a:lnTo>
                  <a:pt x="245364" y="546"/>
                </a:lnTo>
                <a:lnTo>
                  <a:pt x="242138" y="2120"/>
                </a:lnTo>
                <a:lnTo>
                  <a:pt x="240360" y="4495"/>
                </a:lnTo>
                <a:lnTo>
                  <a:pt x="238594" y="6845"/>
                </a:lnTo>
                <a:lnTo>
                  <a:pt x="237972" y="10452"/>
                </a:lnTo>
                <a:lnTo>
                  <a:pt x="238886" y="15455"/>
                </a:lnTo>
                <a:lnTo>
                  <a:pt x="268478" y="36588"/>
                </a:lnTo>
                <a:lnTo>
                  <a:pt x="272554" y="39522"/>
                </a:lnTo>
                <a:lnTo>
                  <a:pt x="268173" y="45631"/>
                </a:lnTo>
                <a:lnTo>
                  <a:pt x="264096" y="42722"/>
                </a:lnTo>
                <a:lnTo>
                  <a:pt x="233108" y="20599"/>
                </a:lnTo>
                <a:lnTo>
                  <a:pt x="217563" y="9499"/>
                </a:lnTo>
                <a:lnTo>
                  <a:pt x="212737" y="11823"/>
                </a:lnTo>
                <a:lnTo>
                  <a:pt x="208622" y="14160"/>
                </a:lnTo>
                <a:lnTo>
                  <a:pt x="206095" y="17360"/>
                </a:lnTo>
                <a:lnTo>
                  <a:pt x="203492" y="20662"/>
                </a:lnTo>
                <a:lnTo>
                  <a:pt x="201980" y="25184"/>
                </a:lnTo>
                <a:lnTo>
                  <a:pt x="201434" y="31610"/>
                </a:lnTo>
                <a:lnTo>
                  <a:pt x="243878" y="61925"/>
                </a:lnTo>
                <a:lnTo>
                  <a:pt x="247764" y="64871"/>
                </a:lnTo>
                <a:lnTo>
                  <a:pt x="243573" y="70764"/>
                </a:lnTo>
                <a:lnTo>
                  <a:pt x="239509" y="68059"/>
                </a:lnTo>
                <a:lnTo>
                  <a:pt x="195186" y="36385"/>
                </a:lnTo>
                <a:lnTo>
                  <a:pt x="172478" y="59753"/>
                </a:lnTo>
                <a:lnTo>
                  <a:pt x="215176" y="90258"/>
                </a:lnTo>
                <a:lnTo>
                  <a:pt x="219278" y="93179"/>
                </a:lnTo>
                <a:lnTo>
                  <a:pt x="214896" y="99339"/>
                </a:lnTo>
                <a:lnTo>
                  <a:pt x="210794" y="96393"/>
                </a:lnTo>
                <a:lnTo>
                  <a:pt x="166065" y="64439"/>
                </a:lnTo>
                <a:lnTo>
                  <a:pt x="160210" y="60261"/>
                </a:lnTo>
                <a:lnTo>
                  <a:pt x="152755" y="62738"/>
                </a:lnTo>
                <a:lnTo>
                  <a:pt x="147459" y="66459"/>
                </a:lnTo>
                <a:lnTo>
                  <a:pt x="144144" y="71361"/>
                </a:lnTo>
                <a:lnTo>
                  <a:pt x="140868" y="76225"/>
                </a:lnTo>
                <a:lnTo>
                  <a:pt x="139420" y="82372"/>
                </a:lnTo>
                <a:lnTo>
                  <a:pt x="139382" y="89408"/>
                </a:lnTo>
                <a:lnTo>
                  <a:pt x="215099" y="143510"/>
                </a:lnTo>
                <a:lnTo>
                  <a:pt x="241071" y="162064"/>
                </a:lnTo>
                <a:lnTo>
                  <a:pt x="241312" y="162229"/>
                </a:lnTo>
                <a:lnTo>
                  <a:pt x="241515" y="162445"/>
                </a:lnTo>
                <a:lnTo>
                  <a:pt x="241757" y="162674"/>
                </a:lnTo>
                <a:lnTo>
                  <a:pt x="241934" y="162902"/>
                </a:lnTo>
                <a:lnTo>
                  <a:pt x="242214" y="163334"/>
                </a:lnTo>
                <a:lnTo>
                  <a:pt x="242519" y="164020"/>
                </a:lnTo>
                <a:lnTo>
                  <a:pt x="242684" y="165112"/>
                </a:lnTo>
                <a:lnTo>
                  <a:pt x="242442" y="166497"/>
                </a:lnTo>
                <a:lnTo>
                  <a:pt x="241693" y="167716"/>
                </a:lnTo>
                <a:lnTo>
                  <a:pt x="240830" y="168414"/>
                </a:lnTo>
                <a:lnTo>
                  <a:pt x="240309" y="168681"/>
                </a:lnTo>
                <a:lnTo>
                  <a:pt x="240106" y="168744"/>
                </a:lnTo>
                <a:lnTo>
                  <a:pt x="239890" y="168821"/>
                </a:lnTo>
                <a:lnTo>
                  <a:pt x="239737" y="168859"/>
                </a:lnTo>
                <a:lnTo>
                  <a:pt x="239585" y="168897"/>
                </a:lnTo>
                <a:lnTo>
                  <a:pt x="239306" y="168948"/>
                </a:lnTo>
                <a:lnTo>
                  <a:pt x="239115" y="168948"/>
                </a:lnTo>
                <a:lnTo>
                  <a:pt x="238937" y="168948"/>
                </a:lnTo>
                <a:lnTo>
                  <a:pt x="237629" y="168986"/>
                </a:lnTo>
                <a:lnTo>
                  <a:pt x="237553" y="168808"/>
                </a:lnTo>
                <a:lnTo>
                  <a:pt x="236689" y="168567"/>
                </a:lnTo>
                <a:lnTo>
                  <a:pt x="234937" y="168109"/>
                </a:lnTo>
                <a:lnTo>
                  <a:pt x="231533" y="167043"/>
                </a:lnTo>
                <a:lnTo>
                  <a:pt x="224104" y="164515"/>
                </a:lnTo>
                <a:lnTo>
                  <a:pt x="223481" y="164299"/>
                </a:lnTo>
                <a:lnTo>
                  <a:pt x="223481" y="163626"/>
                </a:lnTo>
                <a:lnTo>
                  <a:pt x="222986" y="163207"/>
                </a:lnTo>
                <a:lnTo>
                  <a:pt x="222935" y="163334"/>
                </a:lnTo>
                <a:lnTo>
                  <a:pt x="221805" y="166268"/>
                </a:lnTo>
                <a:lnTo>
                  <a:pt x="220814" y="169926"/>
                </a:lnTo>
                <a:lnTo>
                  <a:pt x="220027" y="173443"/>
                </a:lnTo>
                <a:lnTo>
                  <a:pt x="218490" y="180378"/>
                </a:lnTo>
                <a:lnTo>
                  <a:pt x="217766" y="186550"/>
                </a:lnTo>
                <a:lnTo>
                  <a:pt x="217741" y="186753"/>
                </a:lnTo>
                <a:lnTo>
                  <a:pt x="275162" y="203301"/>
                </a:lnTo>
                <a:lnTo>
                  <a:pt x="313042" y="215511"/>
                </a:lnTo>
                <a:lnTo>
                  <a:pt x="362165" y="231863"/>
                </a:lnTo>
                <a:lnTo>
                  <a:pt x="404355" y="158877"/>
                </a:lnTo>
                <a:lnTo>
                  <a:pt x="393636" y="119354"/>
                </a:lnTo>
                <a:lnTo>
                  <a:pt x="365836" y="80200"/>
                </a:lnTo>
                <a:lnTo>
                  <a:pt x="329613" y="50219"/>
                </a:lnTo>
                <a:lnTo>
                  <a:pt x="292209" y="24835"/>
                </a:lnTo>
                <a:lnTo>
                  <a:pt x="256437" y="3507"/>
                </a:lnTo>
                <a:lnTo>
                  <a:pt x="250050" y="0"/>
                </a:lnTo>
                <a:close/>
              </a:path>
            </a:pathLst>
          </a:custGeom>
          <a:noFill/>
          <a:ln cap="flat" cmpd="sng" w="12700">
            <a:solidFill>
              <a:srgbClr val="EB1F2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nvGrpSpPr>
          <p:cNvPr id="143" name="Google Shape;143;p19"/>
          <p:cNvGrpSpPr/>
          <p:nvPr/>
        </p:nvGrpSpPr>
        <p:grpSpPr>
          <a:xfrm>
            <a:off x="691495" y="3151097"/>
            <a:ext cx="493639" cy="495089"/>
            <a:chOff x="691495" y="3154883"/>
            <a:chExt cx="493639" cy="495684"/>
          </a:xfrm>
        </p:grpSpPr>
        <p:sp>
          <p:nvSpPr>
            <p:cNvPr id="144" name="Google Shape;144;p19"/>
            <p:cNvSpPr/>
            <p:nvPr/>
          </p:nvSpPr>
          <p:spPr>
            <a:xfrm>
              <a:off x="834068" y="3390534"/>
              <a:ext cx="346709" cy="227964"/>
            </a:xfrm>
            <a:custGeom>
              <a:rect b="b" l="l" r="r" t="t"/>
              <a:pathLst>
                <a:path extrusionOk="0" h="227964" w="346709">
                  <a:moveTo>
                    <a:pt x="325513" y="0"/>
                  </a:moveTo>
                  <a:lnTo>
                    <a:pt x="291035" y="49852"/>
                  </a:lnTo>
                  <a:lnTo>
                    <a:pt x="280131" y="77076"/>
                  </a:lnTo>
                  <a:lnTo>
                    <a:pt x="245706" y="124675"/>
                  </a:lnTo>
                  <a:lnTo>
                    <a:pt x="208202" y="153536"/>
                  </a:lnTo>
                  <a:lnTo>
                    <a:pt x="166042" y="171281"/>
                  </a:lnTo>
                  <a:lnTo>
                    <a:pt x="121455" y="177935"/>
                  </a:lnTo>
                  <a:lnTo>
                    <a:pt x="76668" y="173521"/>
                  </a:lnTo>
                  <a:lnTo>
                    <a:pt x="33909" y="158064"/>
                  </a:lnTo>
                  <a:lnTo>
                    <a:pt x="0" y="196138"/>
                  </a:lnTo>
                  <a:lnTo>
                    <a:pt x="27793" y="209833"/>
                  </a:lnTo>
                  <a:lnTo>
                    <a:pt x="56859" y="219616"/>
                  </a:lnTo>
                  <a:lnTo>
                    <a:pt x="86709" y="225487"/>
                  </a:lnTo>
                  <a:lnTo>
                    <a:pt x="116852" y="227444"/>
                  </a:lnTo>
                  <a:lnTo>
                    <a:pt x="161229" y="223230"/>
                  </a:lnTo>
                  <a:lnTo>
                    <a:pt x="204236" y="210556"/>
                  </a:lnTo>
                  <a:lnTo>
                    <a:pt x="244502" y="189371"/>
                  </a:lnTo>
                  <a:lnTo>
                    <a:pt x="280657" y="159626"/>
                  </a:lnTo>
                  <a:lnTo>
                    <a:pt x="324277" y="99113"/>
                  </a:lnTo>
                  <a:lnTo>
                    <a:pt x="346379" y="27647"/>
                  </a:lnTo>
                  <a:lnTo>
                    <a:pt x="345909" y="18118"/>
                  </a:lnTo>
                  <a:lnTo>
                    <a:pt x="341814" y="9713"/>
                  </a:lnTo>
                  <a:lnTo>
                    <a:pt x="334785" y="3364"/>
                  </a:lnTo>
                  <a:lnTo>
                    <a:pt x="325513" y="0"/>
                  </a:lnTo>
                  <a:close/>
                </a:path>
              </a:pathLst>
            </a:custGeom>
            <a:noFill/>
            <a:ln cap="flat" cmpd="sng" w="12700">
              <a:solidFill>
                <a:srgbClr val="EB1F2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5" name="Google Shape;145;p19"/>
            <p:cNvSpPr/>
            <p:nvPr/>
          </p:nvSpPr>
          <p:spPr>
            <a:xfrm>
              <a:off x="729204" y="3154883"/>
              <a:ext cx="455930" cy="172085"/>
            </a:xfrm>
            <a:custGeom>
              <a:rect b="b" l="l" r="r" t="t"/>
              <a:pathLst>
                <a:path extrusionOk="0" h="172085" w="455930">
                  <a:moveTo>
                    <a:pt x="430377" y="27514"/>
                  </a:moveTo>
                  <a:lnTo>
                    <a:pt x="420823" y="29445"/>
                  </a:lnTo>
                  <a:lnTo>
                    <a:pt x="413029" y="34748"/>
                  </a:lnTo>
                  <a:lnTo>
                    <a:pt x="407778" y="42693"/>
                  </a:lnTo>
                  <a:lnTo>
                    <a:pt x="405853" y="52546"/>
                  </a:lnTo>
                  <a:lnTo>
                    <a:pt x="405853" y="87496"/>
                  </a:lnTo>
                  <a:lnTo>
                    <a:pt x="386041" y="67684"/>
                  </a:lnTo>
                  <a:lnTo>
                    <a:pt x="349751" y="38072"/>
                  </a:lnTo>
                  <a:lnTo>
                    <a:pt x="309457" y="16921"/>
                  </a:lnTo>
                  <a:lnTo>
                    <a:pt x="266487" y="4230"/>
                  </a:lnTo>
                  <a:lnTo>
                    <a:pt x="222167" y="0"/>
                  </a:lnTo>
                  <a:lnTo>
                    <a:pt x="177823" y="4230"/>
                  </a:lnTo>
                  <a:lnTo>
                    <a:pt x="134781" y="16921"/>
                  </a:lnTo>
                  <a:lnTo>
                    <a:pt x="94369" y="38072"/>
                  </a:lnTo>
                  <a:lnTo>
                    <a:pt x="57911" y="67684"/>
                  </a:lnTo>
                  <a:lnTo>
                    <a:pt x="22307" y="113720"/>
                  </a:lnTo>
                  <a:lnTo>
                    <a:pt x="0" y="165233"/>
                  </a:lnTo>
                  <a:lnTo>
                    <a:pt x="7414" y="160741"/>
                  </a:lnTo>
                  <a:lnTo>
                    <a:pt x="15462" y="157470"/>
                  </a:lnTo>
                  <a:lnTo>
                    <a:pt x="23995" y="155471"/>
                  </a:lnTo>
                  <a:lnTo>
                    <a:pt x="32867" y="154793"/>
                  </a:lnTo>
                  <a:lnTo>
                    <a:pt x="56870" y="154793"/>
                  </a:lnTo>
                  <a:lnTo>
                    <a:pt x="64115" y="140920"/>
                  </a:lnTo>
                  <a:lnTo>
                    <a:pt x="93383" y="102635"/>
                  </a:lnTo>
                  <a:lnTo>
                    <a:pt x="132182" y="73075"/>
                  </a:lnTo>
                  <a:lnTo>
                    <a:pt x="175964" y="55340"/>
                  </a:lnTo>
                  <a:lnTo>
                    <a:pt x="222237" y="49428"/>
                  </a:lnTo>
                  <a:lnTo>
                    <a:pt x="268510" y="55340"/>
                  </a:lnTo>
                  <a:lnTo>
                    <a:pt x="312292" y="73075"/>
                  </a:lnTo>
                  <a:lnTo>
                    <a:pt x="351091" y="102635"/>
                  </a:lnTo>
                  <a:lnTo>
                    <a:pt x="370382" y="122459"/>
                  </a:lnTo>
                  <a:lnTo>
                    <a:pt x="335432" y="122459"/>
                  </a:lnTo>
                  <a:lnTo>
                    <a:pt x="325799" y="124382"/>
                  </a:lnTo>
                  <a:lnTo>
                    <a:pt x="317830" y="129628"/>
                  </a:lnTo>
                  <a:lnTo>
                    <a:pt x="312404" y="137418"/>
                  </a:lnTo>
                  <a:lnTo>
                    <a:pt x="310400" y="146970"/>
                  </a:lnTo>
                  <a:lnTo>
                    <a:pt x="312331" y="156606"/>
                  </a:lnTo>
                  <a:lnTo>
                    <a:pt x="317634" y="164579"/>
                  </a:lnTo>
                  <a:lnTo>
                    <a:pt x="325579" y="170009"/>
                  </a:lnTo>
                  <a:lnTo>
                    <a:pt x="335432" y="172015"/>
                  </a:lnTo>
                  <a:lnTo>
                    <a:pt x="430377" y="172015"/>
                  </a:lnTo>
                  <a:lnTo>
                    <a:pt x="440007" y="170082"/>
                  </a:lnTo>
                  <a:lnTo>
                    <a:pt x="447981" y="164774"/>
                  </a:lnTo>
                  <a:lnTo>
                    <a:pt x="453414" y="156825"/>
                  </a:lnTo>
                  <a:lnTo>
                    <a:pt x="455422" y="146970"/>
                  </a:lnTo>
                  <a:lnTo>
                    <a:pt x="455409" y="52038"/>
                  </a:lnTo>
                  <a:lnTo>
                    <a:pt x="453403" y="42484"/>
                  </a:lnTo>
                  <a:lnTo>
                    <a:pt x="447975" y="34690"/>
                  </a:lnTo>
                  <a:lnTo>
                    <a:pt x="440005" y="29438"/>
                  </a:lnTo>
                  <a:lnTo>
                    <a:pt x="430377" y="27514"/>
                  </a:lnTo>
                  <a:close/>
                </a:path>
              </a:pathLst>
            </a:custGeom>
            <a:noFill/>
            <a:ln cap="flat" cmpd="sng" w="12700">
              <a:solidFill>
                <a:srgbClr val="EB1F2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46" name="Google Shape;146;p19"/>
            <p:cNvPicPr preferRelativeResize="0"/>
            <p:nvPr/>
          </p:nvPicPr>
          <p:blipFill rotWithShape="1">
            <a:blip r:embed="rId4">
              <a:alphaModFix/>
            </a:blip>
            <a:srcRect b="0" l="0" r="0" t="0"/>
            <a:stretch/>
          </p:blipFill>
          <p:spPr>
            <a:xfrm>
              <a:off x="918997" y="3251162"/>
              <a:ext cx="138603" cy="187985"/>
            </a:xfrm>
            <a:prstGeom prst="rect">
              <a:avLst/>
            </a:prstGeom>
            <a:noFill/>
            <a:ln>
              <a:noFill/>
            </a:ln>
          </p:spPr>
        </p:pic>
        <p:sp>
          <p:nvSpPr>
            <p:cNvPr id="147" name="Google Shape;147;p19"/>
            <p:cNvSpPr/>
            <p:nvPr/>
          </p:nvSpPr>
          <p:spPr>
            <a:xfrm>
              <a:off x="691495" y="3354022"/>
              <a:ext cx="172719" cy="296545"/>
            </a:xfrm>
            <a:custGeom>
              <a:rect b="b" l="l" r="r" t="t"/>
              <a:pathLst>
                <a:path extrusionOk="0" h="296545" w="172719">
                  <a:moveTo>
                    <a:pt x="159268" y="113195"/>
                  </a:moveTo>
                  <a:lnTo>
                    <a:pt x="117535" y="113195"/>
                  </a:lnTo>
                  <a:lnTo>
                    <a:pt x="169694" y="20345"/>
                  </a:lnTo>
                  <a:lnTo>
                    <a:pt x="171489" y="13426"/>
                  </a:lnTo>
                  <a:lnTo>
                    <a:pt x="169566" y="6848"/>
                  </a:lnTo>
                  <a:lnTo>
                    <a:pt x="164706" y="1932"/>
                  </a:lnTo>
                  <a:lnTo>
                    <a:pt x="157693" y="0"/>
                  </a:lnTo>
                  <a:lnTo>
                    <a:pt x="70584" y="0"/>
                  </a:lnTo>
                  <a:lnTo>
                    <a:pt x="64843" y="0"/>
                  </a:lnTo>
                  <a:lnTo>
                    <a:pt x="59623" y="3657"/>
                  </a:lnTo>
                  <a:lnTo>
                    <a:pt x="58061" y="8864"/>
                  </a:lnTo>
                  <a:lnTo>
                    <a:pt x="683" y="162229"/>
                  </a:lnTo>
                  <a:lnTo>
                    <a:pt x="0" y="168828"/>
                  </a:lnTo>
                  <a:lnTo>
                    <a:pt x="2246" y="174690"/>
                  </a:lnTo>
                  <a:lnTo>
                    <a:pt x="6839" y="178887"/>
                  </a:lnTo>
                  <a:lnTo>
                    <a:pt x="13192" y="180492"/>
                  </a:lnTo>
                  <a:lnTo>
                    <a:pt x="43456" y="180492"/>
                  </a:lnTo>
                  <a:lnTo>
                    <a:pt x="11109" y="281177"/>
                  </a:lnTo>
                  <a:lnTo>
                    <a:pt x="11415" y="289267"/>
                  </a:lnTo>
                  <a:lnTo>
                    <a:pt x="16266" y="294671"/>
                  </a:lnTo>
                  <a:lnTo>
                    <a:pt x="23365" y="296065"/>
                  </a:lnTo>
                  <a:lnTo>
                    <a:pt x="30413" y="292125"/>
                  </a:lnTo>
                  <a:lnTo>
                    <a:pt x="169174" y="135635"/>
                  </a:lnTo>
                  <a:lnTo>
                    <a:pt x="172539" y="128604"/>
                  </a:lnTo>
                  <a:lnTo>
                    <a:pt x="171453" y="121281"/>
                  </a:lnTo>
                  <a:lnTo>
                    <a:pt x="166748" y="115526"/>
                  </a:lnTo>
                  <a:lnTo>
                    <a:pt x="159255" y="113195"/>
                  </a:lnTo>
                  <a:close/>
                </a:path>
              </a:pathLst>
            </a:custGeom>
            <a:noFill/>
            <a:ln cap="flat" cmpd="sng" w="12700">
              <a:solidFill>
                <a:srgbClr val="EB1F2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pic>
        <p:nvPicPr>
          <p:cNvPr id="148" name="Google Shape;148;p19"/>
          <p:cNvPicPr preferRelativeResize="0"/>
          <p:nvPr/>
        </p:nvPicPr>
        <p:blipFill rotWithShape="1">
          <a:blip r:embed="rId5">
            <a:alphaModFix/>
          </a:blip>
          <a:srcRect b="0" l="0" r="0" t="0"/>
          <a:stretch/>
        </p:blipFill>
        <p:spPr>
          <a:xfrm>
            <a:off x="4664913" y="1432440"/>
            <a:ext cx="502914" cy="465945"/>
          </a:xfrm>
          <a:prstGeom prst="rect">
            <a:avLst/>
          </a:prstGeom>
          <a:noFill/>
          <a:ln>
            <a:noFill/>
          </a:ln>
        </p:spPr>
      </p:pic>
      <p:pic>
        <p:nvPicPr>
          <p:cNvPr id="149" name="Google Shape;149;p19"/>
          <p:cNvPicPr preferRelativeResize="0"/>
          <p:nvPr/>
        </p:nvPicPr>
        <p:blipFill rotWithShape="1">
          <a:blip r:embed="rId6">
            <a:alphaModFix/>
          </a:blip>
          <a:srcRect b="0" l="0" r="0" t="0"/>
          <a:stretch/>
        </p:blipFill>
        <p:spPr>
          <a:xfrm>
            <a:off x="4694525" y="3149878"/>
            <a:ext cx="483429" cy="4834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GenAI projects</a:t>
            </a:r>
            <a:endParaRPr b="1">
              <a:solidFill>
                <a:schemeClr val="lt1"/>
              </a:solidFill>
              <a:latin typeface="Montserrat"/>
              <a:ea typeface="Montserrat"/>
              <a:cs typeface="Montserrat"/>
              <a:sym typeface="Montserrat"/>
            </a:endParaRPr>
          </a:p>
        </p:txBody>
      </p:sp>
      <p:sp>
        <p:nvSpPr>
          <p:cNvPr id="156" name="Google Shape;156;p20"/>
          <p:cNvSpPr txBox="1"/>
          <p:nvPr>
            <p:ph idx="1" type="body"/>
          </p:nvPr>
        </p:nvSpPr>
        <p:spPr>
          <a:xfrm>
            <a:off x="422525" y="127252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rgbClr val="000000"/>
                </a:solidFill>
                <a:latin typeface="Montserrat"/>
                <a:ea typeface="Montserrat"/>
                <a:cs typeface="Montserrat"/>
                <a:sym typeface="Montserrat"/>
              </a:rPr>
              <a:t>Categories</a:t>
            </a:r>
            <a:endParaRPr sz="2400">
              <a:solidFill>
                <a:srgbClr val="000000"/>
              </a:solidFill>
              <a:latin typeface="Montserrat"/>
              <a:ea typeface="Montserrat"/>
              <a:cs typeface="Montserrat"/>
              <a:sym typeface="Montserrat"/>
            </a:endParaRPr>
          </a:p>
        </p:txBody>
      </p:sp>
      <p:sp>
        <p:nvSpPr>
          <p:cNvPr id="157" name="Google Shape;157;p20"/>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GenAI Work</a:t>
            </a:r>
            <a:endParaRPr b="1" sz="2800">
              <a:solidFill>
                <a:srgbClr val="FFFFFF"/>
              </a:solidFill>
              <a:latin typeface="Montserrat"/>
              <a:ea typeface="Montserrat"/>
              <a:cs typeface="Montserrat"/>
              <a:sym typeface="Montserrat"/>
            </a:endParaRPr>
          </a:p>
        </p:txBody>
      </p:sp>
      <p:sp>
        <p:nvSpPr>
          <p:cNvPr id="158" name="Google Shape;158;p20"/>
          <p:cNvSpPr txBox="1"/>
          <p:nvPr>
            <p:ph idx="1" type="body"/>
          </p:nvPr>
        </p:nvSpPr>
        <p:spPr>
          <a:xfrm>
            <a:off x="729450" y="2078875"/>
            <a:ext cx="8246100" cy="2811900"/>
          </a:xfrm>
          <a:prstGeom prst="rect">
            <a:avLst/>
          </a:prstGeom>
        </p:spPr>
        <p:txBody>
          <a:bodyPr anchorCtr="0" anchor="t" bIns="91425" lIns="91425" spcFirstLastPara="1" rIns="91425" wrap="square" tIns="91425">
            <a:normAutofit fontScale="92500" lnSpcReduction="20000"/>
          </a:bodyPr>
          <a:lstStyle/>
          <a:p>
            <a:pPr indent="-334327" lvl="0" marL="457200" rtl="0" algn="l">
              <a:lnSpc>
                <a:spcPct val="200000"/>
              </a:lnSpc>
              <a:spcBef>
                <a:spcPts val="0"/>
              </a:spcBef>
              <a:spcAft>
                <a:spcPts val="0"/>
              </a:spcAft>
              <a:buClr>
                <a:schemeClr val="dk2"/>
              </a:buClr>
              <a:buSzPct val="100000"/>
              <a:buChar char="●"/>
            </a:pPr>
            <a:r>
              <a:rPr lang="en" sz="1800">
                <a:solidFill>
                  <a:schemeClr val="dk2"/>
                </a:solidFill>
              </a:rPr>
              <a:t>Generation</a:t>
            </a:r>
            <a:endParaRPr sz="1800">
              <a:solidFill>
                <a:schemeClr val="dk2"/>
              </a:solidFill>
            </a:endParaRPr>
          </a:p>
          <a:p>
            <a:pPr indent="-334327" lvl="0" marL="457200" rtl="0" algn="l">
              <a:lnSpc>
                <a:spcPct val="200000"/>
              </a:lnSpc>
              <a:spcBef>
                <a:spcPts val="0"/>
              </a:spcBef>
              <a:spcAft>
                <a:spcPts val="0"/>
              </a:spcAft>
              <a:buClr>
                <a:schemeClr val="dk2"/>
              </a:buClr>
              <a:buSzPct val="100000"/>
              <a:buChar char="●"/>
            </a:pPr>
            <a:r>
              <a:rPr lang="en" sz="1800">
                <a:solidFill>
                  <a:schemeClr val="dk2"/>
                </a:solidFill>
              </a:rPr>
              <a:t>Summarization</a:t>
            </a:r>
            <a:endParaRPr sz="1800">
              <a:solidFill>
                <a:schemeClr val="dk2"/>
              </a:solidFill>
            </a:endParaRPr>
          </a:p>
          <a:p>
            <a:pPr indent="-334327" lvl="0" marL="457200" rtl="0" algn="l">
              <a:lnSpc>
                <a:spcPct val="200000"/>
              </a:lnSpc>
              <a:spcBef>
                <a:spcPts val="0"/>
              </a:spcBef>
              <a:spcAft>
                <a:spcPts val="0"/>
              </a:spcAft>
              <a:buClr>
                <a:schemeClr val="dk2"/>
              </a:buClr>
              <a:buSzPct val="100000"/>
              <a:buChar char="●"/>
            </a:pPr>
            <a:r>
              <a:rPr lang="en" sz="1800">
                <a:solidFill>
                  <a:schemeClr val="dk2"/>
                </a:solidFill>
              </a:rPr>
              <a:t>Entity and Relationship Extraction</a:t>
            </a:r>
            <a:endParaRPr sz="1800">
              <a:solidFill>
                <a:schemeClr val="dk2"/>
              </a:solidFill>
            </a:endParaRPr>
          </a:p>
          <a:p>
            <a:pPr indent="-334327" lvl="0" marL="457200" rtl="0" algn="l">
              <a:lnSpc>
                <a:spcPct val="200000"/>
              </a:lnSpc>
              <a:spcBef>
                <a:spcPts val="0"/>
              </a:spcBef>
              <a:spcAft>
                <a:spcPts val="0"/>
              </a:spcAft>
              <a:buClr>
                <a:schemeClr val="dk2"/>
              </a:buClr>
              <a:buSzPct val="100000"/>
              <a:buChar char="●"/>
            </a:pPr>
            <a:r>
              <a:rPr lang="en" sz="1800">
                <a:solidFill>
                  <a:schemeClr val="dk2"/>
                </a:solidFill>
              </a:rPr>
              <a:t>ChatBots</a:t>
            </a:r>
            <a:endParaRPr sz="1800">
              <a:solidFill>
                <a:schemeClr val="dk2"/>
              </a:solidFill>
            </a:endParaRPr>
          </a:p>
          <a:p>
            <a:pPr indent="0" lvl="0" marL="45720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457200" rtl="0" algn="l">
              <a:spcBef>
                <a:spcPts val="0"/>
              </a:spcBef>
              <a:spcAft>
                <a:spcPts val="0"/>
              </a:spcAft>
              <a:buNone/>
            </a:pPr>
            <a:r>
              <a:t/>
            </a:r>
            <a:endParaRPr sz="1800">
              <a:solidFill>
                <a:schemeClr val="dk2"/>
              </a:solidFill>
            </a:endParaRPr>
          </a:p>
        </p:txBody>
      </p:sp>
      <p:pic>
        <p:nvPicPr>
          <p:cNvPr id="159" name="Google Shape;159;p20"/>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p:nvPr/>
        </p:nvSpPr>
        <p:spPr>
          <a:xfrm>
            <a:off x="-11550" y="510750"/>
            <a:ext cx="81474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txBox="1"/>
          <p:nvPr/>
        </p:nvSpPr>
        <p:spPr>
          <a:xfrm>
            <a:off x="311700" y="545038"/>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New Math Data GenAI </a:t>
            </a:r>
            <a:r>
              <a:rPr b="1" lang="en" sz="2800">
                <a:solidFill>
                  <a:schemeClr val="lt1"/>
                </a:solidFill>
                <a:latin typeface="Montserrat"/>
                <a:ea typeface="Montserrat"/>
                <a:cs typeface="Montserrat"/>
                <a:sym typeface="Montserrat"/>
              </a:rPr>
              <a:t>Expo 2024</a:t>
            </a:r>
            <a:endParaRPr b="1" sz="2800">
              <a:solidFill>
                <a:srgbClr val="FFFFFF"/>
              </a:solidFill>
              <a:latin typeface="Montserrat"/>
              <a:ea typeface="Montserrat"/>
              <a:cs typeface="Montserrat"/>
              <a:sym typeface="Montserrat"/>
            </a:endParaRPr>
          </a:p>
        </p:txBody>
      </p:sp>
      <p:pic>
        <p:nvPicPr>
          <p:cNvPr id="166" name="Google Shape;166;p21"/>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pic>
        <p:nvPicPr>
          <p:cNvPr id="167" name="Google Shape;167;p21"/>
          <p:cNvPicPr preferRelativeResize="0"/>
          <p:nvPr/>
        </p:nvPicPr>
        <p:blipFill rotWithShape="1">
          <a:blip r:embed="rId4">
            <a:alphaModFix/>
          </a:blip>
          <a:srcRect b="0" l="0" r="0" t="0"/>
          <a:stretch/>
        </p:blipFill>
        <p:spPr>
          <a:xfrm>
            <a:off x="612729" y="3287476"/>
            <a:ext cx="269873" cy="310502"/>
          </a:xfrm>
          <a:prstGeom prst="rect">
            <a:avLst/>
          </a:prstGeom>
          <a:noFill/>
          <a:ln>
            <a:noFill/>
          </a:ln>
        </p:spPr>
      </p:pic>
      <p:sp>
        <p:nvSpPr>
          <p:cNvPr id="168" name="Google Shape;168;p21"/>
          <p:cNvSpPr txBox="1"/>
          <p:nvPr/>
        </p:nvSpPr>
        <p:spPr>
          <a:xfrm>
            <a:off x="914375" y="3287475"/>
            <a:ext cx="3557400" cy="369300"/>
          </a:xfrm>
          <a:prstGeom prst="rect">
            <a:avLst/>
          </a:prstGeom>
          <a:noFill/>
          <a:ln>
            <a:noFill/>
          </a:ln>
        </p:spPr>
        <p:txBody>
          <a:bodyPr anchorCtr="0" anchor="t" bIns="91425" lIns="91425" spcFirstLastPara="1" rIns="91425" wrap="square" tIns="91425">
            <a:spAutoFit/>
          </a:bodyPr>
          <a:lstStyle/>
          <a:p>
            <a:pPr indent="0" lvl="0" marL="12700" rtl="0" algn="l">
              <a:spcBef>
                <a:spcPts val="5"/>
              </a:spcBef>
              <a:spcAft>
                <a:spcPts val="0"/>
              </a:spcAft>
              <a:buNone/>
            </a:pPr>
            <a:r>
              <a:rPr b="1" lang="en" sz="1200">
                <a:solidFill>
                  <a:srgbClr val="221F1F"/>
                </a:solidFill>
                <a:latin typeface="Verdana"/>
                <a:ea typeface="Verdana"/>
                <a:cs typeface="Verdana"/>
                <a:sym typeface="Verdana"/>
              </a:rPr>
              <a:t>Seattle, WA - SKO, Feb 28th, 2024</a:t>
            </a:r>
            <a:endParaRPr b="1" sz="1200">
              <a:latin typeface="Verdana"/>
              <a:ea typeface="Verdana"/>
              <a:cs typeface="Verdana"/>
              <a:sym typeface="Verdana"/>
            </a:endParaRPr>
          </a:p>
        </p:txBody>
      </p:sp>
      <p:pic>
        <p:nvPicPr>
          <p:cNvPr id="169" name="Google Shape;169;p21"/>
          <p:cNvPicPr preferRelativeResize="0"/>
          <p:nvPr/>
        </p:nvPicPr>
        <p:blipFill>
          <a:blip r:embed="rId5">
            <a:alphaModFix/>
          </a:blip>
          <a:stretch>
            <a:fillRect/>
          </a:stretch>
        </p:blipFill>
        <p:spPr>
          <a:xfrm>
            <a:off x="614300" y="1192175"/>
            <a:ext cx="3476175" cy="2020874"/>
          </a:xfrm>
          <a:prstGeom prst="rect">
            <a:avLst/>
          </a:prstGeom>
          <a:noFill/>
          <a:ln>
            <a:noFill/>
          </a:ln>
        </p:spPr>
      </p:pic>
      <p:pic>
        <p:nvPicPr>
          <p:cNvPr id="170" name="Google Shape;170;p21"/>
          <p:cNvPicPr preferRelativeResize="0"/>
          <p:nvPr/>
        </p:nvPicPr>
        <p:blipFill>
          <a:blip r:embed="rId6">
            <a:alphaModFix/>
          </a:blip>
          <a:stretch>
            <a:fillRect/>
          </a:stretch>
        </p:blipFill>
        <p:spPr>
          <a:xfrm>
            <a:off x="4429150" y="2674125"/>
            <a:ext cx="4008126" cy="2256175"/>
          </a:xfrm>
          <a:prstGeom prst="rect">
            <a:avLst/>
          </a:prstGeom>
          <a:noFill/>
          <a:ln>
            <a:noFill/>
          </a:ln>
        </p:spPr>
      </p:pic>
      <p:pic>
        <p:nvPicPr>
          <p:cNvPr id="171" name="Google Shape;171;p21"/>
          <p:cNvPicPr preferRelativeResize="0"/>
          <p:nvPr/>
        </p:nvPicPr>
        <p:blipFill rotWithShape="1">
          <a:blip r:embed="rId4">
            <a:alphaModFix/>
          </a:blip>
          <a:srcRect b="0" l="0" r="0" t="0"/>
          <a:stretch/>
        </p:blipFill>
        <p:spPr>
          <a:xfrm>
            <a:off x="5202104" y="2304826"/>
            <a:ext cx="269873" cy="310502"/>
          </a:xfrm>
          <a:prstGeom prst="rect">
            <a:avLst/>
          </a:prstGeom>
          <a:noFill/>
          <a:ln>
            <a:noFill/>
          </a:ln>
        </p:spPr>
      </p:pic>
      <p:sp>
        <p:nvSpPr>
          <p:cNvPr id="172" name="Google Shape;172;p21"/>
          <p:cNvSpPr txBox="1"/>
          <p:nvPr/>
        </p:nvSpPr>
        <p:spPr>
          <a:xfrm>
            <a:off x="5503750" y="2304825"/>
            <a:ext cx="3557400" cy="369300"/>
          </a:xfrm>
          <a:prstGeom prst="rect">
            <a:avLst/>
          </a:prstGeom>
          <a:noFill/>
          <a:ln>
            <a:noFill/>
          </a:ln>
        </p:spPr>
        <p:txBody>
          <a:bodyPr anchorCtr="0" anchor="t" bIns="91425" lIns="91425" spcFirstLastPara="1" rIns="91425" wrap="square" tIns="91425">
            <a:spAutoFit/>
          </a:bodyPr>
          <a:lstStyle/>
          <a:p>
            <a:pPr indent="0" lvl="0" marL="12700" rtl="0" algn="l">
              <a:spcBef>
                <a:spcPts val="5"/>
              </a:spcBef>
              <a:spcAft>
                <a:spcPts val="0"/>
              </a:spcAft>
              <a:buNone/>
            </a:pPr>
            <a:r>
              <a:rPr b="1" lang="en" sz="1200">
                <a:solidFill>
                  <a:srgbClr val="221F1F"/>
                </a:solidFill>
                <a:latin typeface="Verdana"/>
                <a:ea typeface="Verdana"/>
                <a:cs typeface="Verdana"/>
                <a:sym typeface="Verdana"/>
              </a:rPr>
              <a:t>NYC, NY - SA Day, Feb 8th, 2024</a:t>
            </a:r>
            <a:endParaRPr b="1" sz="1200">
              <a:latin typeface="Verdana"/>
              <a:ea typeface="Verdana"/>
              <a:cs typeface="Verdana"/>
              <a:sym typeface="Verdana"/>
            </a:endParaRPr>
          </a:p>
        </p:txBody>
      </p:sp>
      <p:sp>
        <p:nvSpPr>
          <p:cNvPr id="173" name="Google Shape;173;p21"/>
          <p:cNvSpPr txBox="1"/>
          <p:nvPr/>
        </p:nvSpPr>
        <p:spPr>
          <a:xfrm>
            <a:off x="399063" y="3892325"/>
            <a:ext cx="3557400" cy="738900"/>
          </a:xfrm>
          <a:prstGeom prst="rect">
            <a:avLst/>
          </a:prstGeom>
          <a:noFill/>
          <a:ln>
            <a:noFill/>
          </a:ln>
        </p:spPr>
        <p:txBody>
          <a:bodyPr anchorCtr="0" anchor="t" bIns="91425" lIns="91425" spcFirstLastPara="1" rIns="91425" wrap="square" tIns="91425">
            <a:spAutoFit/>
          </a:bodyPr>
          <a:lstStyle/>
          <a:p>
            <a:pPr indent="0" lvl="0" marL="12700" rtl="0" algn="l">
              <a:spcBef>
                <a:spcPts val="5"/>
              </a:spcBef>
              <a:spcAft>
                <a:spcPts val="0"/>
              </a:spcAft>
              <a:buNone/>
            </a:pPr>
            <a:r>
              <a:rPr lang="en" sz="1200">
                <a:solidFill>
                  <a:srgbClr val="221F1F"/>
                </a:solidFill>
                <a:latin typeface="Verdana"/>
                <a:ea typeface="Verdana"/>
                <a:cs typeface="Verdana"/>
                <a:sym typeface="Verdana"/>
              </a:rPr>
              <a:t>As an AWS </a:t>
            </a:r>
            <a:r>
              <a:rPr b="1" lang="en" sz="1200">
                <a:solidFill>
                  <a:srgbClr val="221F1F"/>
                </a:solidFill>
                <a:latin typeface="Verdana"/>
                <a:ea typeface="Verdana"/>
                <a:cs typeface="Verdana"/>
                <a:sym typeface="Verdana"/>
              </a:rPr>
              <a:t>Advanced Tier Partner</a:t>
            </a:r>
            <a:r>
              <a:rPr lang="en" sz="1200">
                <a:solidFill>
                  <a:srgbClr val="221F1F"/>
                </a:solidFill>
                <a:latin typeface="Verdana"/>
                <a:ea typeface="Verdana"/>
                <a:cs typeface="Verdana"/>
                <a:sym typeface="Verdana"/>
              </a:rPr>
              <a:t>, New Math Data is excited to bring a broad GenAI story across North America in 2024.</a:t>
            </a:r>
            <a:endParaRPr sz="12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GenAI projects</a:t>
            </a:r>
            <a:endParaRPr b="1">
              <a:solidFill>
                <a:schemeClr val="lt1"/>
              </a:solidFill>
              <a:latin typeface="Montserrat"/>
              <a:ea typeface="Montserrat"/>
              <a:cs typeface="Montserrat"/>
              <a:sym typeface="Montserrat"/>
            </a:endParaRPr>
          </a:p>
        </p:txBody>
      </p:sp>
      <p:sp>
        <p:nvSpPr>
          <p:cNvPr id="180" name="Google Shape;180;p22"/>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ChatBots</a:t>
            </a:r>
            <a:endParaRPr b="1" sz="2800">
              <a:solidFill>
                <a:srgbClr val="FFFFFF"/>
              </a:solidFill>
              <a:latin typeface="Montserrat"/>
              <a:ea typeface="Montserrat"/>
              <a:cs typeface="Montserrat"/>
              <a:sym typeface="Montserrat"/>
            </a:endParaRPr>
          </a:p>
        </p:txBody>
      </p:sp>
      <p:sp>
        <p:nvSpPr>
          <p:cNvPr id="181" name="Google Shape;181;p22"/>
          <p:cNvSpPr txBox="1"/>
          <p:nvPr/>
        </p:nvSpPr>
        <p:spPr>
          <a:xfrm>
            <a:off x="161325" y="123640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 sz="2400">
                <a:solidFill>
                  <a:schemeClr val="dk2"/>
                </a:solidFill>
                <a:latin typeface="Montserrat"/>
                <a:ea typeface="Montserrat"/>
                <a:cs typeface="Montserrat"/>
                <a:sym typeface="Montserrat"/>
              </a:rPr>
              <a:t>Value Proposition</a:t>
            </a:r>
            <a:endParaRPr sz="2400">
              <a:solidFill>
                <a:schemeClr val="dk2"/>
              </a:solidFill>
              <a:latin typeface="Montserrat"/>
              <a:ea typeface="Montserrat"/>
              <a:cs typeface="Montserrat"/>
              <a:sym typeface="Montserrat"/>
            </a:endParaRPr>
          </a:p>
        </p:txBody>
      </p:sp>
      <p:pic>
        <p:nvPicPr>
          <p:cNvPr id="182" name="Google Shape;182;p22"/>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sp>
        <p:nvSpPr>
          <p:cNvPr id="183" name="Google Shape;183;p22"/>
          <p:cNvSpPr txBox="1"/>
          <p:nvPr/>
        </p:nvSpPr>
        <p:spPr>
          <a:xfrm>
            <a:off x="729450" y="1853850"/>
            <a:ext cx="4423500" cy="28014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Char char="●"/>
            </a:pPr>
            <a:r>
              <a:rPr lang="en" sz="1300"/>
              <a:t>Quickly automate vast majority of customer interactions while ensuring high quality, detailed information, and a friendly tone</a:t>
            </a:r>
            <a:endParaRPr sz="1300"/>
          </a:p>
          <a:p>
            <a:pPr indent="-311150" lvl="0" marL="457200" rtl="0" algn="l">
              <a:spcBef>
                <a:spcPts val="0"/>
              </a:spcBef>
              <a:spcAft>
                <a:spcPts val="0"/>
              </a:spcAft>
              <a:buSzPts val="1300"/>
              <a:buChar char="●"/>
            </a:pPr>
            <a:r>
              <a:rPr lang="en" sz="1300"/>
              <a:t>Gain valuable insights from chatbot metrics to drive improvements</a:t>
            </a:r>
            <a:endParaRPr sz="1300"/>
          </a:p>
          <a:p>
            <a:pPr indent="-311150" lvl="0" marL="457200" rtl="0" algn="l">
              <a:spcBef>
                <a:spcPts val="0"/>
              </a:spcBef>
              <a:spcAft>
                <a:spcPts val="0"/>
              </a:spcAft>
              <a:buSzPts val="1300"/>
              <a:buChar char="●"/>
            </a:pPr>
            <a:r>
              <a:rPr lang="en" sz="1300"/>
              <a:t>Predefined workflows provide business rules and establish guardrails for bot interactions</a:t>
            </a:r>
            <a:endParaRPr sz="1300"/>
          </a:p>
          <a:p>
            <a:pPr indent="-311150" lvl="0" marL="457200" rtl="0" algn="l">
              <a:spcBef>
                <a:spcPts val="0"/>
              </a:spcBef>
              <a:spcAft>
                <a:spcPts val="0"/>
              </a:spcAft>
              <a:buSzPts val="1300"/>
              <a:buChar char="●"/>
            </a:pPr>
            <a:r>
              <a:rPr lang="en" sz="1300"/>
              <a:t>Data insight for non-technical users</a:t>
            </a:r>
            <a:endParaRPr sz="1300"/>
          </a:p>
          <a:p>
            <a:pPr indent="-311150" lvl="0" marL="457200" rtl="0" algn="l">
              <a:spcBef>
                <a:spcPts val="0"/>
              </a:spcBef>
              <a:spcAft>
                <a:spcPts val="0"/>
              </a:spcAft>
              <a:buSzPts val="1300"/>
              <a:buChar char="●"/>
            </a:pPr>
            <a:r>
              <a:rPr lang="en" sz="1300"/>
              <a:t>Serverless search services allow for quick prototyping, cost effective early use</a:t>
            </a:r>
            <a:endParaRPr sz="1300"/>
          </a:p>
          <a:p>
            <a:pPr indent="-311150" lvl="0" marL="457200" rtl="0" algn="l">
              <a:spcBef>
                <a:spcPts val="0"/>
              </a:spcBef>
              <a:spcAft>
                <a:spcPts val="0"/>
              </a:spcAft>
              <a:buSzPts val="1300"/>
              <a:buChar char="●"/>
            </a:pPr>
            <a:r>
              <a:rPr lang="en" sz="1300"/>
              <a:t>Drive </a:t>
            </a:r>
            <a:r>
              <a:rPr b="1" lang="en" sz="1300"/>
              <a:t>Bedrock, Kendra or OpenSearch</a:t>
            </a:r>
            <a:r>
              <a:rPr lang="en" sz="1300"/>
              <a:t> adoption &amp; usage</a:t>
            </a:r>
            <a:endParaRPr sz="1300"/>
          </a:p>
          <a:p>
            <a:pPr indent="0" lvl="0" marL="457200" rtl="0" algn="l">
              <a:spcBef>
                <a:spcPts val="0"/>
              </a:spcBef>
              <a:spcAft>
                <a:spcPts val="0"/>
              </a:spcAft>
              <a:buNone/>
            </a:pPr>
            <a:r>
              <a:t/>
            </a:r>
            <a:endParaRPr/>
          </a:p>
        </p:txBody>
      </p:sp>
      <p:pic>
        <p:nvPicPr>
          <p:cNvPr id="184" name="Google Shape;184;p22"/>
          <p:cNvPicPr preferRelativeResize="0"/>
          <p:nvPr/>
        </p:nvPicPr>
        <p:blipFill>
          <a:blip r:embed="rId4">
            <a:alphaModFix/>
          </a:blip>
          <a:stretch>
            <a:fillRect/>
          </a:stretch>
        </p:blipFill>
        <p:spPr>
          <a:xfrm>
            <a:off x="5263700" y="1318650"/>
            <a:ext cx="1800225" cy="1752600"/>
          </a:xfrm>
          <a:prstGeom prst="rect">
            <a:avLst/>
          </a:prstGeom>
          <a:noFill/>
          <a:ln>
            <a:noFill/>
          </a:ln>
        </p:spPr>
      </p:pic>
      <p:pic>
        <p:nvPicPr>
          <p:cNvPr id="185" name="Google Shape;185;p22"/>
          <p:cNvPicPr preferRelativeResize="0"/>
          <p:nvPr/>
        </p:nvPicPr>
        <p:blipFill>
          <a:blip r:embed="rId5">
            <a:alphaModFix/>
          </a:blip>
          <a:stretch>
            <a:fillRect/>
          </a:stretch>
        </p:blipFill>
        <p:spPr>
          <a:xfrm>
            <a:off x="7063925" y="3071250"/>
            <a:ext cx="1775275" cy="1775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GenAI projects</a:t>
            </a:r>
            <a:endParaRPr b="1">
              <a:solidFill>
                <a:schemeClr val="lt1"/>
              </a:solidFill>
              <a:latin typeface="Montserrat"/>
              <a:ea typeface="Montserrat"/>
              <a:cs typeface="Montserrat"/>
              <a:sym typeface="Montserrat"/>
            </a:endParaRPr>
          </a:p>
        </p:txBody>
      </p:sp>
      <p:sp>
        <p:nvSpPr>
          <p:cNvPr id="192" name="Google Shape;192;p23"/>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Entity Extraction</a:t>
            </a:r>
            <a:endParaRPr b="1" sz="2800">
              <a:solidFill>
                <a:srgbClr val="FFFFFF"/>
              </a:solidFill>
              <a:latin typeface="Montserrat"/>
              <a:ea typeface="Montserrat"/>
              <a:cs typeface="Montserrat"/>
              <a:sym typeface="Montserrat"/>
            </a:endParaRPr>
          </a:p>
        </p:txBody>
      </p:sp>
      <p:sp>
        <p:nvSpPr>
          <p:cNvPr id="193" name="Google Shape;193;p23"/>
          <p:cNvSpPr txBox="1"/>
          <p:nvPr/>
        </p:nvSpPr>
        <p:spPr>
          <a:xfrm>
            <a:off x="161325" y="123640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 sz="2400">
                <a:solidFill>
                  <a:schemeClr val="dk2"/>
                </a:solidFill>
                <a:latin typeface="Montserrat"/>
                <a:ea typeface="Montserrat"/>
                <a:cs typeface="Montserrat"/>
                <a:sym typeface="Montserrat"/>
              </a:rPr>
              <a:t>LLM’s &amp; Graph Databases</a:t>
            </a:r>
            <a:endParaRPr sz="2400">
              <a:solidFill>
                <a:schemeClr val="dk2"/>
              </a:solidFill>
              <a:latin typeface="Montserrat"/>
              <a:ea typeface="Montserrat"/>
              <a:cs typeface="Montserrat"/>
              <a:sym typeface="Montserrat"/>
            </a:endParaRPr>
          </a:p>
        </p:txBody>
      </p:sp>
      <p:pic>
        <p:nvPicPr>
          <p:cNvPr id="194" name="Google Shape;194;p23"/>
          <p:cNvPicPr preferRelativeResize="0"/>
          <p:nvPr/>
        </p:nvPicPr>
        <p:blipFill rotWithShape="1">
          <a:blip r:embed="rId3">
            <a:alphaModFix/>
          </a:blip>
          <a:srcRect b="0" l="0" r="0" t="0"/>
          <a:stretch/>
        </p:blipFill>
        <p:spPr>
          <a:xfrm>
            <a:off x="7835680" y="31591"/>
            <a:ext cx="1014325" cy="418400"/>
          </a:xfrm>
          <a:prstGeom prst="rect">
            <a:avLst/>
          </a:prstGeom>
          <a:noFill/>
          <a:ln>
            <a:noFill/>
          </a:ln>
        </p:spPr>
      </p:pic>
      <p:sp>
        <p:nvSpPr>
          <p:cNvPr id="195" name="Google Shape;195;p23"/>
          <p:cNvSpPr txBox="1"/>
          <p:nvPr/>
        </p:nvSpPr>
        <p:spPr>
          <a:xfrm>
            <a:off x="729450" y="1853850"/>
            <a:ext cx="3958800" cy="14775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Graph databases excel at representing entities and relationships using nodes and edges</a:t>
            </a:r>
            <a:endParaRPr sz="1200"/>
          </a:p>
          <a:p>
            <a:pPr indent="-304800" lvl="0" marL="457200" rtl="0" algn="l">
              <a:spcBef>
                <a:spcPts val="0"/>
              </a:spcBef>
              <a:spcAft>
                <a:spcPts val="0"/>
              </a:spcAft>
              <a:buSzPts val="1200"/>
              <a:buChar char="●"/>
            </a:pPr>
            <a:r>
              <a:rPr lang="en" sz="1200"/>
              <a:t>LLM’s can be primed and prompted to extract these entities and relationships and write the output to a graph database</a:t>
            </a:r>
            <a:endParaRPr sz="1200"/>
          </a:p>
          <a:p>
            <a:pPr indent="-304800" lvl="0" marL="457200" rtl="0" algn="l">
              <a:spcBef>
                <a:spcPts val="0"/>
              </a:spcBef>
              <a:spcAft>
                <a:spcPts val="0"/>
              </a:spcAft>
              <a:buSzPts val="1200"/>
              <a:buChar char="●"/>
            </a:pPr>
            <a:r>
              <a:rPr lang="en" sz="1200"/>
              <a:t>Graph databases can represent this data via knowledge graphs</a:t>
            </a:r>
            <a:endParaRPr sz="1200"/>
          </a:p>
        </p:txBody>
      </p:sp>
      <p:sp>
        <p:nvSpPr>
          <p:cNvPr id="196" name="Google Shape;196;p23"/>
          <p:cNvSpPr txBox="1"/>
          <p:nvPr/>
        </p:nvSpPr>
        <p:spPr>
          <a:xfrm>
            <a:off x="4803587" y="1700875"/>
            <a:ext cx="4088700" cy="2439600"/>
          </a:xfrm>
          <a:prstGeom prst="rect">
            <a:avLst/>
          </a:prstGeom>
          <a:noFill/>
          <a:ln>
            <a:noFill/>
          </a:ln>
        </p:spPr>
        <p:txBody>
          <a:bodyPr anchorCtr="0" anchor="ctr" bIns="19050" lIns="19050" spcFirstLastPara="1" rIns="19050" wrap="square" tIns="19050">
            <a:spAutoFit/>
          </a:bodyPr>
          <a:lstStyle/>
          <a:p>
            <a:pPr indent="0" lvl="0" marL="0" rtl="0" algn="l">
              <a:spcBef>
                <a:spcPts val="0"/>
              </a:spcBef>
              <a:spcAft>
                <a:spcPts val="0"/>
              </a:spcAft>
              <a:buNone/>
            </a:pPr>
            <a:r>
              <a:rPr lang="en" sz="1200">
                <a:latin typeface="Helvetica Neue"/>
                <a:ea typeface="Helvetica Neue"/>
                <a:cs typeface="Helvetica Neue"/>
                <a:sym typeface="Helvetica Neue"/>
              </a:rPr>
              <a:t>Galileo studied speed and velocity, gravity and free fall, the principle of relativity, inertia, projectile motion and also worked in applied science and technology, describing the properties of pendulums and "hydrostatic balances". He invented the thermoscope and various military compasses, and used the telescope for scientific observations of celestial objects. His contributions to observational astronomy include telescopic confirmation of the phases of Venus, observation of the four largest satellites of Jupiter, observation of Saturn's rings, and analysis of lunar craters and sunspots.</a:t>
            </a:r>
            <a:endParaRPr sz="1200">
              <a:latin typeface="Helvetica Neue"/>
              <a:ea typeface="Helvetica Neue"/>
              <a:cs typeface="Helvetica Neue"/>
              <a:sym typeface="Helvetica Neue"/>
            </a:endParaRPr>
          </a:p>
          <a:p>
            <a:pPr indent="0" lvl="0" marL="0" rtl="0" algn="l">
              <a:spcBef>
                <a:spcPts val="0"/>
              </a:spcBef>
              <a:spcAft>
                <a:spcPts val="0"/>
              </a:spcAft>
              <a:buNone/>
            </a:pPr>
            <a:r>
              <a:t/>
            </a:r>
            <a:endParaRPr sz="12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Helvetica Neue"/>
              <a:buNone/>
            </a:pPr>
            <a:r>
              <a:t/>
            </a:r>
            <a:endParaRPr sz="1200">
              <a:latin typeface="Helvetica Neue"/>
              <a:ea typeface="Helvetica Neue"/>
              <a:cs typeface="Helvetica Neue"/>
              <a:sym typeface="Helvetica Neue"/>
            </a:endParaRPr>
          </a:p>
        </p:txBody>
      </p:sp>
      <p:pic>
        <p:nvPicPr>
          <p:cNvPr descr="Image" id="197" name="Google Shape;197;p23"/>
          <p:cNvPicPr preferRelativeResize="0"/>
          <p:nvPr/>
        </p:nvPicPr>
        <p:blipFill rotWithShape="1">
          <a:blip r:embed="rId4">
            <a:alphaModFix/>
          </a:blip>
          <a:srcRect b="0" l="0" r="0" t="0"/>
          <a:stretch/>
        </p:blipFill>
        <p:spPr>
          <a:xfrm>
            <a:off x="5135711" y="1759249"/>
            <a:ext cx="3339874" cy="2689874"/>
          </a:xfrm>
          <a:prstGeom prst="rect">
            <a:avLst/>
          </a:prstGeom>
          <a:noFill/>
          <a:ln>
            <a:noFill/>
          </a:ln>
        </p:spPr>
      </p:pic>
      <p:sp>
        <p:nvSpPr>
          <p:cNvPr id="198" name="Google Shape;198;p23"/>
          <p:cNvSpPr txBox="1"/>
          <p:nvPr/>
        </p:nvSpPr>
        <p:spPr>
          <a:xfrm>
            <a:off x="729450" y="3199275"/>
            <a:ext cx="39588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Knowledge graphs can:</a:t>
            </a:r>
            <a:endParaRPr sz="1200"/>
          </a:p>
          <a:p>
            <a:pPr indent="-304800" lvl="1" marL="914400" rtl="0" algn="l">
              <a:spcBef>
                <a:spcPts val="0"/>
              </a:spcBef>
              <a:spcAft>
                <a:spcPts val="0"/>
              </a:spcAft>
              <a:buSzPts val="1200"/>
              <a:buChar char="○"/>
            </a:pPr>
            <a:r>
              <a:rPr lang="en" sz="1200"/>
              <a:t>Represent entity/relationships visually for </a:t>
            </a:r>
            <a:r>
              <a:rPr lang="en" sz="1200"/>
              <a:t>serendipitous</a:t>
            </a:r>
            <a:r>
              <a:rPr lang="en" sz="1200"/>
              <a:t> discovery</a:t>
            </a:r>
            <a:endParaRPr sz="1200"/>
          </a:p>
          <a:p>
            <a:pPr indent="-304800" lvl="1" marL="914400" rtl="0" algn="l">
              <a:spcBef>
                <a:spcPts val="0"/>
              </a:spcBef>
              <a:spcAft>
                <a:spcPts val="0"/>
              </a:spcAft>
              <a:buSzPts val="1200"/>
              <a:buChar char="○"/>
            </a:pPr>
            <a:r>
              <a:rPr lang="en" sz="1200"/>
              <a:t>Be queried</a:t>
            </a:r>
            <a:endParaRPr sz="1200"/>
          </a:p>
          <a:p>
            <a:pPr indent="-304800" lvl="2" marL="1371600" rtl="0" algn="l">
              <a:spcBef>
                <a:spcPts val="0"/>
              </a:spcBef>
              <a:spcAft>
                <a:spcPts val="0"/>
              </a:spcAft>
              <a:buSzPts val="1200"/>
              <a:buChar char="■"/>
            </a:pPr>
            <a:r>
              <a:rPr lang="en" sz="1200"/>
              <a:t>Via OpenCypher/CQL</a:t>
            </a:r>
            <a:endParaRPr sz="1200"/>
          </a:p>
          <a:p>
            <a:pPr indent="-304800" lvl="1" marL="914400" rtl="0" algn="l">
              <a:spcBef>
                <a:spcPts val="0"/>
              </a:spcBef>
              <a:spcAft>
                <a:spcPts val="0"/>
              </a:spcAft>
              <a:buSzPts val="1200"/>
              <a:buChar char="○"/>
            </a:pPr>
            <a:r>
              <a:rPr lang="en" sz="1200"/>
              <a:t>Interacted with programmatically via API’s</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96"/>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4"/>
          <p:cNvSpPr/>
          <p:nvPr/>
        </p:nvSpPr>
        <p:spPr>
          <a:xfrm>
            <a:off x="-11550" y="434550"/>
            <a:ext cx="3776700" cy="646500"/>
          </a:xfrm>
          <a:prstGeom prst="rect">
            <a:avLst/>
          </a:prstGeom>
          <a:solidFill>
            <a:srgbClr val="EB1F2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GenAI projects</a:t>
            </a:r>
            <a:endParaRPr b="1">
              <a:solidFill>
                <a:schemeClr val="lt1"/>
              </a:solidFill>
              <a:latin typeface="Montserrat"/>
              <a:ea typeface="Montserrat"/>
              <a:cs typeface="Montserrat"/>
              <a:sym typeface="Montserrat"/>
            </a:endParaRPr>
          </a:p>
        </p:txBody>
      </p:sp>
      <p:pic>
        <p:nvPicPr>
          <p:cNvPr id="205" name="Google Shape;205;p24"/>
          <p:cNvPicPr preferRelativeResize="0"/>
          <p:nvPr/>
        </p:nvPicPr>
        <p:blipFill>
          <a:blip r:embed="rId3">
            <a:alphaModFix/>
          </a:blip>
          <a:stretch>
            <a:fillRect/>
          </a:stretch>
        </p:blipFill>
        <p:spPr>
          <a:xfrm>
            <a:off x="1289275" y="1674626"/>
            <a:ext cx="6842102" cy="1967777"/>
          </a:xfrm>
          <a:prstGeom prst="rect">
            <a:avLst/>
          </a:prstGeom>
          <a:noFill/>
          <a:ln>
            <a:noFill/>
          </a:ln>
        </p:spPr>
      </p:pic>
      <p:sp>
        <p:nvSpPr>
          <p:cNvPr id="206" name="Google Shape;206;p24"/>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FFFFFF"/>
                </a:solidFill>
                <a:latin typeface="Montserrat"/>
                <a:ea typeface="Montserrat"/>
                <a:cs typeface="Montserrat"/>
                <a:sym typeface="Montserrat"/>
              </a:rPr>
              <a:t>Entity Extraction</a:t>
            </a:r>
            <a:endParaRPr b="1" sz="2800">
              <a:solidFill>
                <a:srgbClr val="FFFFFF"/>
              </a:solidFill>
              <a:latin typeface="Montserrat"/>
              <a:ea typeface="Montserrat"/>
              <a:cs typeface="Montserrat"/>
              <a:sym typeface="Montserrat"/>
            </a:endParaRPr>
          </a:p>
        </p:txBody>
      </p:sp>
      <p:sp>
        <p:nvSpPr>
          <p:cNvPr id="207" name="Google Shape;207;p24"/>
          <p:cNvSpPr txBox="1"/>
          <p:nvPr/>
        </p:nvSpPr>
        <p:spPr>
          <a:xfrm>
            <a:off x="161325" y="1236400"/>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 sz="2400">
                <a:solidFill>
                  <a:schemeClr val="dk2"/>
                </a:solidFill>
                <a:latin typeface="Montserrat"/>
                <a:ea typeface="Montserrat"/>
                <a:cs typeface="Montserrat"/>
                <a:sym typeface="Montserrat"/>
              </a:rPr>
              <a:t>Knowledge Graphs with LLMs</a:t>
            </a:r>
            <a:endParaRPr sz="2400">
              <a:solidFill>
                <a:schemeClr val="dk2"/>
              </a:solidFill>
              <a:latin typeface="Montserrat"/>
              <a:ea typeface="Montserrat"/>
              <a:cs typeface="Montserrat"/>
              <a:sym typeface="Montserrat"/>
            </a:endParaRPr>
          </a:p>
        </p:txBody>
      </p:sp>
      <p:sp>
        <p:nvSpPr>
          <p:cNvPr id="208" name="Google Shape;208;p24"/>
          <p:cNvSpPr txBox="1"/>
          <p:nvPr/>
        </p:nvSpPr>
        <p:spPr>
          <a:xfrm>
            <a:off x="881275" y="3642400"/>
            <a:ext cx="7658100" cy="13854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AutoNum type="arabicPeriod"/>
            </a:pPr>
            <a:r>
              <a:rPr lang="en" sz="1300"/>
              <a:t>Parse the unstructured text into chunks</a:t>
            </a:r>
            <a:endParaRPr sz="1300"/>
          </a:p>
          <a:p>
            <a:pPr indent="-311150" lvl="0" marL="457200" rtl="0" algn="l">
              <a:spcBef>
                <a:spcPts val="0"/>
              </a:spcBef>
              <a:spcAft>
                <a:spcPts val="0"/>
              </a:spcAft>
              <a:buSzPts val="1300"/>
              <a:buAutoNum type="arabicPeriod"/>
            </a:pPr>
            <a:r>
              <a:rPr lang="en" sz="1300"/>
              <a:t>Extract the entities and relationships from the summarized text</a:t>
            </a:r>
            <a:endParaRPr sz="1300"/>
          </a:p>
          <a:p>
            <a:pPr indent="-311150" lvl="0" marL="457200" rtl="0" algn="l">
              <a:spcBef>
                <a:spcPts val="0"/>
              </a:spcBef>
              <a:spcAft>
                <a:spcPts val="0"/>
              </a:spcAft>
              <a:buSzPts val="1300"/>
              <a:buAutoNum type="arabicPeriod"/>
            </a:pPr>
            <a:r>
              <a:rPr lang="en" sz="1300"/>
              <a:t>Write the entities and relationships to the database</a:t>
            </a:r>
            <a:endParaRPr sz="1300"/>
          </a:p>
          <a:p>
            <a:pPr indent="-311150" lvl="0" marL="457200" rtl="0" algn="l">
              <a:spcBef>
                <a:spcPts val="0"/>
              </a:spcBef>
              <a:spcAft>
                <a:spcPts val="0"/>
              </a:spcAft>
              <a:buSzPts val="1300"/>
              <a:buAutoNum type="arabicPeriod"/>
            </a:pPr>
            <a:r>
              <a:rPr lang="en" sz="1300"/>
              <a:t>Provide the db schema to an app to answer the given question</a:t>
            </a:r>
            <a:endParaRPr sz="1300"/>
          </a:p>
          <a:p>
            <a:pPr indent="-311150" lvl="0" marL="457200" rtl="0" algn="l">
              <a:spcBef>
                <a:spcPts val="0"/>
              </a:spcBef>
              <a:spcAft>
                <a:spcPts val="0"/>
              </a:spcAft>
              <a:buSzPts val="1300"/>
              <a:buAutoNum type="arabicPeriod"/>
            </a:pPr>
            <a:r>
              <a:rPr lang="en" sz="1300"/>
              <a:t>Query the database for relevant nodes</a:t>
            </a:r>
            <a:endParaRPr sz="1300"/>
          </a:p>
          <a:p>
            <a:pPr indent="-311150" lvl="0" marL="457200" rtl="0" algn="l">
              <a:spcBef>
                <a:spcPts val="0"/>
              </a:spcBef>
              <a:spcAft>
                <a:spcPts val="0"/>
              </a:spcAft>
              <a:buSzPts val="1300"/>
              <a:buAutoNum type="arabicPeriod"/>
            </a:pPr>
            <a:r>
              <a:rPr lang="en" sz="1300"/>
              <a:t>Respond with a well formatted answer</a:t>
            </a:r>
            <a:endParaRPr sz="1300"/>
          </a:p>
        </p:txBody>
      </p:sp>
      <p:pic>
        <p:nvPicPr>
          <p:cNvPr id="209" name="Google Shape;209;p24"/>
          <p:cNvPicPr preferRelativeResize="0"/>
          <p:nvPr/>
        </p:nvPicPr>
        <p:blipFill rotWithShape="1">
          <a:blip r:embed="rId4">
            <a:alphaModFix/>
          </a:blip>
          <a:srcRect b="0" l="0" r="0" t="0"/>
          <a:stretch/>
        </p:blipFill>
        <p:spPr>
          <a:xfrm>
            <a:off x="7835680" y="31591"/>
            <a:ext cx="1014325" cy="418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